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Economica"/>
      <p:regular r:id="rId78"/>
      <p:bold r:id="rId79"/>
      <p:italic r:id="rId80"/>
      <p:boldItalic r:id="rId81"/>
    </p:embeddedFont>
    <p:embeddedFont>
      <p:font typeface="Open Sans"/>
      <p:regular r:id="rId82"/>
      <p:bold r:id="rId83"/>
      <p:italic r:id="rId84"/>
      <p:boldItalic r:id="rId85"/>
    </p:embeddedFont>
    <p:embeddedFont>
      <p:font typeface="Alegreya"/>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7.xml"/><Relationship Id="rId86" Type="http://schemas.openxmlformats.org/officeDocument/2006/relationships/font" Target="fonts/Alegreya-regular.fntdata"/><Relationship Id="rId41" Type="http://schemas.openxmlformats.org/officeDocument/2006/relationships/slide" Target="slides/slide36.xml"/><Relationship Id="rId85" Type="http://schemas.openxmlformats.org/officeDocument/2006/relationships/font" Target="fonts/OpenSans-boldItalic.fntdata"/><Relationship Id="rId44" Type="http://schemas.openxmlformats.org/officeDocument/2006/relationships/slide" Target="slides/slide39.xml"/><Relationship Id="rId88" Type="http://schemas.openxmlformats.org/officeDocument/2006/relationships/font" Target="fonts/Alegreya-italic.fntdata"/><Relationship Id="rId43" Type="http://schemas.openxmlformats.org/officeDocument/2006/relationships/slide" Target="slides/slide38.xml"/><Relationship Id="rId87" Type="http://schemas.openxmlformats.org/officeDocument/2006/relationships/font" Target="fonts/Alegreya-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Alegreya-boldItalic.fntdata"/><Relationship Id="rId80" Type="http://schemas.openxmlformats.org/officeDocument/2006/relationships/font" Target="fonts/Economica-italic.fntdata"/><Relationship Id="rId82" Type="http://schemas.openxmlformats.org/officeDocument/2006/relationships/font" Target="fonts/OpenSans-regular.fntdata"/><Relationship Id="rId81"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Economica-bold.fntdata"/><Relationship Id="rId34" Type="http://schemas.openxmlformats.org/officeDocument/2006/relationships/slide" Target="slides/slide29.xml"/><Relationship Id="rId78" Type="http://schemas.openxmlformats.org/officeDocument/2006/relationships/font" Target="fonts/Economic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ctivation-functions-and-its-types-which-is-better-a9a5310cc8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why-initialize-a-neural-network-with-random-weigh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AAEFCgC0Ja7QEl3-wmuvIizbvaE-aQRksc7-W8LR2GY/edit#slide=id.p"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ospatialworld.net/blogs/difference-between-ai%EF%BB%BF-machine-learning-and-deep-learnin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olmath.com/algebra/08-lines/06-finding-slope-line-given-two-points-01" TargetMode="External"/><Relationship Id="rId3" Type="http://schemas.openxmlformats.org/officeDocument/2006/relationships/hyperlink" Target="http://www.montereyinstitute.org/courses/DevelopmentalMath/COURSE_TEXT2_RESOURCE/U13_L2_T1_text_final.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linemathlearning.com/chain-rule.html" TargetMode="External"/><Relationship Id="rId3" Type="http://schemas.openxmlformats.org/officeDocument/2006/relationships/hyperlink" Target="https://www.showme.com/sh/?h=bWnPXpQ"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1cdd0f1e4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1cdd0f1e4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1cdd0f1e4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1cdd0f1e4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1cdd0f1e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1cdd0f1e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Sigmoid is one of the many “activations functions” used in neural networks. The job of an activation function is to change the input to a different range. For example, if </a:t>
            </a:r>
            <a:r>
              <a:rPr i="1" lang="en" sz="1600">
                <a:solidFill>
                  <a:schemeClr val="dk1"/>
                </a:solidFill>
                <a:highlight>
                  <a:srgbClr val="FFFFFF"/>
                </a:highlight>
                <a:latin typeface="Georgia"/>
                <a:ea typeface="Georgia"/>
                <a:cs typeface="Georgia"/>
                <a:sym typeface="Georgia"/>
              </a:rPr>
              <a:t>z &gt; 2</a:t>
            </a:r>
            <a:r>
              <a:rPr lang="en" sz="1600">
                <a:solidFill>
                  <a:schemeClr val="dk1"/>
                </a:solidFill>
                <a:highlight>
                  <a:srgbClr val="FFFFFF"/>
                </a:highlight>
                <a:latin typeface="Georgia"/>
                <a:ea typeface="Georgia"/>
                <a:cs typeface="Georgia"/>
                <a:sym typeface="Georgia"/>
              </a:rPr>
              <a:t> then, </a:t>
            </a:r>
            <a:r>
              <a:rPr i="1" lang="en" sz="1600">
                <a:solidFill>
                  <a:schemeClr val="dk1"/>
                </a:solidFill>
                <a:highlight>
                  <a:srgbClr val="FFFFFF"/>
                </a:highlight>
                <a:latin typeface="Georgia"/>
                <a:ea typeface="Georgia"/>
                <a:cs typeface="Georgia"/>
                <a:sym typeface="Georgia"/>
              </a:rPr>
              <a:t>σ(z) ≈ 1</a:t>
            </a:r>
            <a:r>
              <a:rPr lang="en" sz="1600">
                <a:solidFill>
                  <a:schemeClr val="dk1"/>
                </a:solidFill>
                <a:highlight>
                  <a:srgbClr val="FFFFFF"/>
                </a:highlight>
                <a:latin typeface="Georgia"/>
                <a:ea typeface="Georgia"/>
                <a:cs typeface="Georgia"/>
                <a:sym typeface="Georgia"/>
              </a:rPr>
              <a:t> and similarly, if </a:t>
            </a:r>
            <a:r>
              <a:rPr i="1" lang="en" sz="1600">
                <a:solidFill>
                  <a:schemeClr val="dk1"/>
                </a:solidFill>
                <a:highlight>
                  <a:srgbClr val="FFFFFF"/>
                </a:highlight>
                <a:latin typeface="Georgia"/>
                <a:ea typeface="Georgia"/>
                <a:cs typeface="Georgia"/>
                <a:sym typeface="Georgia"/>
              </a:rPr>
              <a:t>z &lt; -2 then, σ(z) ≈ 0. S</a:t>
            </a:r>
            <a:r>
              <a:rPr lang="en" sz="1600">
                <a:solidFill>
                  <a:schemeClr val="dk1"/>
                </a:solidFill>
                <a:highlight>
                  <a:srgbClr val="FFFFFF"/>
                </a:highlight>
                <a:latin typeface="Georgia"/>
                <a:ea typeface="Georgia"/>
                <a:cs typeface="Georgia"/>
                <a:sym typeface="Georgia"/>
              </a:rPr>
              <a:t>o, the sigmoid function squashes the output range to (0, 1)</a:t>
            </a:r>
            <a:r>
              <a:rPr i="1" lang="en" sz="1600">
                <a:solidFill>
                  <a:schemeClr val="dk1"/>
                </a:solidFill>
                <a:highlight>
                  <a:srgbClr val="FFFFFF"/>
                </a:highlight>
                <a:latin typeface="Georgia"/>
                <a:ea typeface="Georgia"/>
                <a:cs typeface="Georgia"/>
                <a:sym typeface="Georgia"/>
              </a:rPr>
              <a:t> (this ‘()’ notation implies exclusive boundaries; never completely outputs 0 or 1 as the function asymptotes, but reaches very close to boundary values)</a:t>
            </a:r>
            <a:endParaRPr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Ref: </a:t>
            </a:r>
            <a:r>
              <a:rPr lang="en" u="sng">
                <a:solidFill>
                  <a:schemeClr val="hlink"/>
                </a:solidFill>
                <a:hlinkClick r:id="rId2"/>
              </a:rPr>
              <a:t>https://towardsdatascience.com/activation-functions-and-its-types-which-is-better-a9a5310cc8f</a:t>
            </a:r>
            <a:endParaRPr i="1"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1cdd0f1e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1cdd0f1e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The data above represents an </a:t>
            </a:r>
            <a:r>
              <a:rPr b="1" lang="en" sz="1600">
                <a:solidFill>
                  <a:schemeClr val="dk1"/>
                </a:solidFill>
                <a:highlight>
                  <a:srgbClr val="FFFFFF"/>
                </a:highlight>
                <a:latin typeface="Georgia"/>
                <a:ea typeface="Georgia"/>
                <a:cs typeface="Georgia"/>
                <a:sym typeface="Georgia"/>
              </a:rPr>
              <a:t>OR</a:t>
            </a:r>
            <a:r>
              <a:rPr lang="en" sz="1600">
                <a:solidFill>
                  <a:schemeClr val="dk1"/>
                </a:solidFill>
                <a:highlight>
                  <a:srgbClr val="FFFFFF"/>
                </a:highlight>
                <a:latin typeface="Georgia"/>
                <a:ea typeface="Georgia"/>
                <a:cs typeface="Georgia"/>
                <a:sym typeface="Georgia"/>
              </a:rPr>
              <a:t> gate(output 1 if any input is 1). Each row of the table represents an </a:t>
            </a:r>
            <a:r>
              <a:rPr i="1" lang="en" sz="1600">
                <a:solidFill>
                  <a:schemeClr val="dk1"/>
                </a:solidFill>
                <a:highlight>
                  <a:srgbClr val="FFFFFF"/>
                </a:highlight>
                <a:latin typeface="Georgia"/>
                <a:ea typeface="Georgia"/>
                <a:cs typeface="Georgia"/>
                <a:sym typeface="Georgia"/>
              </a:rPr>
              <a:t>‘example’</a:t>
            </a:r>
            <a:r>
              <a:rPr lang="en" sz="1600">
                <a:solidFill>
                  <a:schemeClr val="dk1"/>
                </a:solidFill>
                <a:highlight>
                  <a:srgbClr val="FFFFFF"/>
                </a:highlight>
                <a:latin typeface="Georgia"/>
                <a:ea typeface="Georgia"/>
                <a:cs typeface="Georgia"/>
                <a:sym typeface="Georgia"/>
              </a:rPr>
              <a:t> we want our neural network to learn from. After learning from the given examples we want our neural network to perform the function of an OR gate; given the input features, </a:t>
            </a:r>
            <a:r>
              <a:rPr b="1" i="1" lang="en" sz="1600">
                <a:solidFill>
                  <a:schemeClr val="dk1"/>
                </a:solidFill>
                <a:highlight>
                  <a:srgbClr val="FFFFFF"/>
                </a:highlight>
                <a:latin typeface="Georgia"/>
                <a:ea typeface="Georgia"/>
                <a:cs typeface="Georgia"/>
                <a:sym typeface="Georgia"/>
              </a:rPr>
              <a:t>x₁</a:t>
            </a:r>
            <a:r>
              <a:rPr lang="en" sz="1600">
                <a:solidFill>
                  <a:schemeClr val="dk1"/>
                </a:solidFill>
                <a:highlight>
                  <a:srgbClr val="FFFFFF"/>
                </a:highlight>
                <a:latin typeface="Georgia"/>
                <a:ea typeface="Georgia"/>
                <a:cs typeface="Georgia"/>
                <a:sym typeface="Georgia"/>
              </a:rPr>
              <a:t> and </a:t>
            </a:r>
            <a:r>
              <a:rPr b="1" i="1" lang="en" sz="1600">
                <a:solidFill>
                  <a:schemeClr val="dk1"/>
                </a:solidFill>
                <a:highlight>
                  <a:srgbClr val="FFFFFF"/>
                </a:highlight>
                <a:latin typeface="Georgia"/>
                <a:ea typeface="Georgia"/>
                <a:cs typeface="Georgia"/>
                <a:sym typeface="Georgia"/>
              </a:rPr>
              <a:t>x₂</a:t>
            </a:r>
            <a:r>
              <a:rPr i="1" lang="en" sz="1600">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try to output the corresponding</a:t>
            </a:r>
            <a:r>
              <a:rPr b="1" i="1" lang="en" sz="1600">
                <a:solidFill>
                  <a:schemeClr val="dk1"/>
                </a:solidFill>
                <a:highlight>
                  <a:srgbClr val="FFFFFF"/>
                </a:highlight>
                <a:latin typeface="Georgia"/>
                <a:ea typeface="Georgia"/>
                <a:cs typeface="Georgia"/>
                <a:sym typeface="Georgia"/>
              </a:rPr>
              <a:t> y(also called ‘label’)</a:t>
            </a:r>
            <a:r>
              <a:rPr i="1" lang="en" sz="1600">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I have also plotted the points on a 2-D plane so that it is easy to visualize(green crosses represent points where the output(</a:t>
            </a:r>
            <a:r>
              <a:rPr b="1" i="1" lang="en" sz="1600">
                <a:solidFill>
                  <a:schemeClr val="dk1"/>
                </a:solidFill>
                <a:highlight>
                  <a:srgbClr val="FFFFFF"/>
                </a:highlight>
                <a:latin typeface="Georgia"/>
                <a:ea typeface="Georgia"/>
                <a:cs typeface="Georgia"/>
                <a:sym typeface="Georgia"/>
              </a:rPr>
              <a:t>y)</a:t>
            </a:r>
            <a:r>
              <a:rPr lang="en" sz="1600">
                <a:solidFill>
                  <a:schemeClr val="dk1"/>
                </a:solidFill>
                <a:highlight>
                  <a:srgbClr val="FFFFFF"/>
                </a:highlight>
                <a:latin typeface="Georgia"/>
                <a:ea typeface="Georgia"/>
                <a:cs typeface="Georgia"/>
                <a:sym typeface="Georgia"/>
              </a:rPr>
              <a:t> is </a:t>
            </a:r>
            <a:r>
              <a:rPr b="1" i="1" lang="en" sz="1600">
                <a:solidFill>
                  <a:schemeClr val="dk1"/>
                </a:solidFill>
                <a:highlight>
                  <a:srgbClr val="FFFFFF"/>
                </a:highlight>
                <a:latin typeface="Georgia"/>
                <a:ea typeface="Georgia"/>
                <a:cs typeface="Georgia"/>
                <a:sym typeface="Georgia"/>
              </a:rPr>
              <a:t>1</a:t>
            </a:r>
            <a:r>
              <a:rPr lang="en" sz="1600">
                <a:solidFill>
                  <a:schemeClr val="dk1"/>
                </a:solidFill>
                <a:highlight>
                  <a:srgbClr val="FFFFFF"/>
                </a:highlight>
                <a:latin typeface="Georgia"/>
                <a:ea typeface="Georgia"/>
                <a:cs typeface="Georgia"/>
                <a:sym typeface="Georgia"/>
              </a:rPr>
              <a:t> and the red dot represents the point where the output is </a:t>
            </a:r>
            <a:r>
              <a:rPr b="1" i="1" lang="en" sz="1600">
                <a:solidFill>
                  <a:schemeClr val="dk1"/>
                </a:solidFill>
                <a:highlight>
                  <a:srgbClr val="FFFFFF"/>
                </a:highlight>
                <a:latin typeface="Georgia"/>
                <a:ea typeface="Georgia"/>
                <a:cs typeface="Georgia"/>
                <a:sym typeface="Georgia"/>
              </a:rPr>
              <a:t>0</a:t>
            </a:r>
            <a:r>
              <a:rPr lang="en" sz="1600">
                <a:solidFill>
                  <a:schemeClr val="dk1"/>
                </a:solidFill>
                <a:highlight>
                  <a:srgbClr val="FFFFFF"/>
                </a:highlight>
                <a:latin typeface="Georgia"/>
                <a:ea typeface="Georgia"/>
                <a:cs typeface="Georgia"/>
                <a:sym typeface="Georgia"/>
              </a:rPr>
              <a:t>).</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This OR-gate data is particularly interesting, as it is </a:t>
            </a:r>
            <a:r>
              <a:rPr b="1" i="1" lang="en" sz="1600">
                <a:solidFill>
                  <a:schemeClr val="dk1"/>
                </a:solidFill>
                <a:highlight>
                  <a:srgbClr val="FFFFFF"/>
                </a:highlight>
                <a:latin typeface="Georgia"/>
                <a:ea typeface="Georgia"/>
                <a:cs typeface="Georgia"/>
                <a:sym typeface="Georgia"/>
              </a:rPr>
              <a:t>linearly separable</a:t>
            </a:r>
            <a:r>
              <a:rPr lang="en" sz="1600">
                <a:solidFill>
                  <a:schemeClr val="dk1"/>
                </a:solidFill>
                <a:highlight>
                  <a:srgbClr val="FFFFFF"/>
                </a:highlight>
                <a:latin typeface="Georgia"/>
                <a:ea typeface="Georgia"/>
                <a:cs typeface="Georgia"/>
                <a:sym typeface="Georgia"/>
              </a:rPr>
              <a:t> i.e. we can draw a straight line to separate the green cross from the red dot.</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1cdd0f1e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1cdd0f1e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With our current weights, </a:t>
            </a:r>
            <a:r>
              <a:rPr b="1" i="1" lang="en" sz="1600">
                <a:solidFill>
                  <a:schemeClr val="dk1"/>
                </a:solidFill>
                <a:highlight>
                  <a:srgbClr val="FFFFFF"/>
                </a:highlight>
                <a:latin typeface="Georgia"/>
                <a:ea typeface="Georgia"/>
                <a:cs typeface="Georgia"/>
                <a:sym typeface="Georgia"/>
              </a:rPr>
              <a:t>w₁= 0.1</a:t>
            </a:r>
            <a:r>
              <a:rPr lang="en" sz="1600">
                <a:solidFill>
                  <a:schemeClr val="dk1"/>
                </a:solidFill>
                <a:highlight>
                  <a:srgbClr val="FFFFFF"/>
                </a:highlight>
                <a:latin typeface="Georgia"/>
                <a:ea typeface="Georgia"/>
                <a:cs typeface="Georgia"/>
                <a:sym typeface="Georgia"/>
              </a:rPr>
              <a:t> and </a:t>
            </a:r>
            <a:r>
              <a:rPr b="1" i="1" lang="en" sz="1600">
                <a:solidFill>
                  <a:schemeClr val="dk1"/>
                </a:solidFill>
                <a:highlight>
                  <a:srgbClr val="FFFFFF"/>
                </a:highlight>
                <a:latin typeface="Georgia"/>
                <a:ea typeface="Georgia"/>
                <a:cs typeface="Georgia"/>
                <a:sym typeface="Georgia"/>
              </a:rPr>
              <a:t>w₂ = 0.6</a:t>
            </a:r>
            <a:r>
              <a:rPr lang="en" sz="1600">
                <a:solidFill>
                  <a:schemeClr val="dk1"/>
                </a:solidFill>
                <a:highlight>
                  <a:srgbClr val="FFFFFF"/>
                </a:highlight>
                <a:latin typeface="Georgia"/>
                <a:ea typeface="Georgia"/>
                <a:cs typeface="Georgia"/>
                <a:sym typeface="Georgia"/>
              </a:rPr>
              <a:t>,</a:t>
            </a:r>
            <a:r>
              <a:rPr b="1" i="1" lang="en" sz="1600">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our</a:t>
            </a:r>
            <a:r>
              <a:rPr b="1" i="1" lang="en" sz="1600">
                <a:solidFill>
                  <a:schemeClr val="dk1"/>
                </a:solidFill>
                <a:highlight>
                  <a:srgbClr val="FFFFFF"/>
                </a:highlight>
                <a:latin typeface="Georgia"/>
                <a:ea typeface="Georgia"/>
                <a:cs typeface="Georgia"/>
                <a:sym typeface="Georgia"/>
              </a:rPr>
              <a:t> </a:t>
            </a:r>
            <a:r>
              <a:rPr lang="en" sz="1600">
                <a:solidFill>
                  <a:schemeClr val="dk1"/>
                </a:solidFill>
                <a:highlight>
                  <a:srgbClr val="FFFFFF"/>
                </a:highlight>
                <a:latin typeface="Georgia"/>
                <a:ea typeface="Georgia"/>
                <a:cs typeface="Georgia"/>
                <a:sym typeface="Georgia"/>
              </a:rPr>
              <a:t>network’s output is a bit far from where we’d like it to be. The predicted output, </a:t>
            </a:r>
            <a:r>
              <a:rPr b="1" i="1" lang="en" sz="1600">
                <a:solidFill>
                  <a:schemeClr val="dk1"/>
                </a:solidFill>
                <a:highlight>
                  <a:srgbClr val="FFFFFF"/>
                </a:highlight>
                <a:latin typeface="Georgia"/>
                <a:ea typeface="Georgia"/>
                <a:cs typeface="Georgia"/>
                <a:sym typeface="Georgia"/>
              </a:rPr>
              <a:t>ŷ,</a:t>
            </a:r>
            <a:r>
              <a:rPr lang="en" sz="1600">
                <a:solidFill>
                  <a:schemeClr val="dk1"/>
                </a:solidFill>
                <a:highlight>
                  <a:srgbClr val="FFFFFF"/>
                </a:highlight>
                <a:latin typeface="Georgia"/>
                <a:ea typeface="Georgia"/>
                <a:cs typeface="Georgia"/>
                <a:sym typeface="Georgia"/>
              </a:rPr>
              <a:t> should be</a:t>
            </a:r>
            <a:r>
              <a:rPr b="1" i="1" lang="en" sz="1600">
                <a:solidFill>
                  <a:schemeClr val="dk1"/>
                </a:solidFill>
                <a:highlight>
                  <a:srgbClr val="FFFFFF"/>
                </a:highlight>
                <a:latin typeface="Georgia"/>
                <a:ea typeface="Georgia"/>
                <a:cs typeface="Georgia"/>
                <a:sym typeface="Georgia"/>
              </a:rPr>
              <a:t> ŷ≈0 </a:t>
            </a:r>
            <a:r>
              <a:rPr lang="en" sz="1600">
                <a:solidFill>
                  <a:schemeClr val="dk1"/>
                </a:solidFill>
                <a:highlight>
                  <a:srgbClr val="FFFFFF"/>
                </a:highlight>
                <a:latin typeface="Georgia"/>
                <a:ea typeface="Georgia"/>
                <a:cs typeface="Georgia"/>
                <a:sym typeface="Georgia"/>
              </a:rPr>
              <a:t>for</a:t>
            </a:r>
            <a:r>
              <a:rPr b="1" i="1" lang="en" sz="1600">
                <a:solidFill>
                  <a:schemeClr val="dk1"/>
                </a:solidFill>
                <a:highlight>
                  <a:srgbClr val="FFFFFF"/>
                </a:highlight>
                <a:latin typeface="Georgia"/>
                <a:ea typeface="Georgia"/>
                <a:cs typeface="Georgia"/>
                <a:sym typeface="Georgia"/>
              </a:rPr>
              <a:t> x₁=0 </a:t>
            </a:r>
            <a:r>
              <a:rPr lang="en" sz="1600">
                <a:solidFill>
                  <a:schemeClr val="dk1"/>
                </a:solidFill>
                <a:highlight>
                  <a:srgbClr val="FFFFFF"/>
                </a:highlight>
                <a:latin typeface="Georgia"/>
                <a:ea typeface="Georgia"/>
                <a:cs typeface="Georgia"/>
                <a:sym typeface="Georgia"/>
              </a:rPr>
              <a:t>and </a:t>
            </a:r>
            <a:r>
              <a:rPr b="1" i="1" lang="en" sz="1600">
                <a:solidFill>
                  <a:schemeClr val="dk1"/>
                </a:solidFill>
                <a:highlight>
                  <a:srgbClr val="FFFFFF"/>
                </a:highlight>
                <a:latin typeface="Georgia"/>
                <a:ea typeface="Georgia"/>
                <a:cs typeface="Georgia"/>
                <a:sym typeface="Georgia"/>
              </a:rPr>
              <a:t>x₂=0</a:t>
            </a:r>
            <a:r>
              <a:rPr lang="en" sz="1600">
                <a:solidFill>
                  <a:schemeClr val="dk1"/>
                </a:solidFill>
                <a:highlight>
                  <a:srgbClr val="FFFFFF"/>
                </a:highlight>
                <a:latin typeface="Georgia"/>
                <a:ea typeface="Georgia"/>
                <a:cs typeface="Georgia"/>
                <a:sym typeface="Georgia"/>
              </a:rPr>
              <a:t>, right now its </a:t>
            </a:r>
            <a:r>
              <a:rPr b="1" i="1" lang="en" sz="1600">
                <a:solidFill>
                  <a:schemeClr val="dk1"/>
                </a:solidFill>
                <a:highlight>
                  <a:srgbClr val="FFFFFF"/>
                </a:highlight>
                <a:latin typeface="Georgia"/>
                <a:ea typeface="Georgia"/>
                <a:cs typeface="Georgia"/>
                <a:sym typeface="Georgia"/>
              </a:rPr>
              <a:t>ŷ=0.5</a:t>
            </a:r>
            <a:r>
              <a:rPr lang="en" sz="1600">
                <a:solidFill>
                  <a:schemeClr val="dk1"/>
                </a:solidFill>
                <a:highlight>
                  <a:srgbClr val="FFFFFF"/>
                </a:highlight>
                <a:latin typeface="Georgia"/>
                <a:ea typeface="Georgia"/>
                <a:cs typeface="Georgia"/>
                <a:sym typeface="Georgia"/>
              </a:rPr>
              <a:t>.</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Ref: </a:t>
            </a:r>
            <a:r>
              <a:rPr lang="en" u="sng">
                <a:solidFill>
                  <a:schemeClr val="hlink"/>
                </a:solidFill>
                <a:hlinkClick r:id="rId2"/>
              </a:rPr>
              <a:t>https://machinelearningmastery.com/why-initialize-a-neural-network-with-random-weights/</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1cdd0f1e4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1cdd0f1e4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The </a:t>
            </a:r>
            <a:r>
              <a:rPr b="1" i="1" lang="en" sz="1600">
                <a:solidFill>
                  <a:schemeClr val="dk1"/>
                </a:solidFill>
                <a:highlight>
                  <a:srgbClr val="FFFFFF"/>
                </a:highlight>
                <a:latin typeface="Georgia"/>
                <a:ea typeface="Georgia"/>
                <a:cs typeface="Georgia"/>
                <a:sym typeface="Georgia"/>
              </a:rPr>
              <a:t>Loss Function </a:t>
            </a:r>
            <a:r>
              <a:rPr i="1" lang="en" sz="1600">
                <a:solidFill>
                  <a:schemeClr val="dk1"/>
                </a:solidFill>
                <a:highlight>
                  <a:srgbClr val="FFFFFF"/>
                </a:highlight>
                <a:latin typeface="Georgia"/>
                <a:ea typeface="Georgia"/>
                <a:cs typeface="Georgia"/>
                <a:sym typeface="Georgia"/>
              </a:rPr>
              <a:t>is a simple equation that tells us how far our neural network’s predicted output(</a:t>
            </a:r>
            <a:r>
              <a:rPr b="1" i="1" lang="en" sz="1600">
                <a:solidFill>
                  <a:schemeClr val="dk1"/>
                </a:solidFill>
                <a:highlight>
                  <a:srgbClr val="FFFFFF"/>
                </a:highlight>
                <a:latin typeface="Georgia"/>
                <a:ea typeface="Georgia"/>
                <a:cs typeface="Georgia"/>
                <a:sym typeface="Georgia"/>
              </a:rPr>
              <a:t>ŷ</a:t>
            </a:r>
            <a:r>
              <a:rPr i="1" lang="en" sz="1600">
                <a:solidFill>
                  <a:schemeClr val="dk1"/>
                </a:solidFill>
                <a:highlight>
                  <a:srgbClr val="FFFFFF"/>
                </a:highlight>
                <a:latin typeface="Georgia"/>
                <a:ea typeface="Georgia"/>
                <a:cs typeface="Georgia"/>
                <a:sym typeface="Georgia"/>
              </a:rPr>
              <a:t>) is from our desired output(</a:t>
            </a:r>
            <a:r>
              <a:rPr b="1" i="1" lang="en" sz="1600">
                <a:solidFill>
                  <a:schemeClr val="dk1"/>
                </a:solidFill>
                <a:highlight>
                  <a:srgbClr val="FFFFFF"/>
                </a:highlight>
                <a:latin typeface="Georgia"/>
                <a:ea typeface="Georgia"/>
                <a:cs typeface="Georgia"/>
                <a:sym typeface="Georgia"/>
              </a:rPr>
              <a:t>y</a:t>
            </a:r>
            <a:r>
              <a:rPr i="1" lang="en" sz="1600">
                <a:solidFill>
                  <a:schemeClr val="dk1"/>
                </a:solidFill>
                <a:highlight>
                  <a:srgbClr val="FFFFFF"/>
                </a:highlight>
                <a:latin typeface="Georgia"/>
                <a:ea typeface="Georgia"/>
                <a:cs typeface="Georgia"/>
                <a:sym typeface="Georgia"/>
              </a:rPr>
              <a:t>), </a:t>
            </a:r>
            <a:r>
              <a:rPr b="1" i="1" lang="en" sz="1600">
                <a:solidFill>
                  <a:schemeClr val="dk1"/>
                </a:solidFill>
                <a:highlight>
                  <a:srgbClr val="FFFFFF"/>
                </a:highlight>
                <a:latin typeface="Georgia"/>
                <a:ea typeface="Georgia"/>
                <a:cs typeface="Georgia"/>
                <a:sym typeface="Georgia"/>
              </a:rPr>
              <a:t>for ONE example, only.</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Taking the </a:t>
            </a:r>
            <a:r>
              <a:rPr b="1" lang="en" sz="1600">
                <a:solidFill>
                  <a:schemeClr val="dk1"/>
                </a:solidFill>
                <a:highlight>
                  <a:srgbClr val="FFFFFF"/>
                </a:highlight>
                <a:latin typeface="Georgia"/>
                <a:ea typeface="Georgia"/>
                <a:cs typeface="Georgia"/>
                <a:sym typeface="Georgia"/>
              </a:rPr>
              <a:t>square keeps everything nice and positive</a:t>
            </a:r>
            <a:r>
              <a:rPr lang="en" sz="1600">
                <a:solidFill>
                  <a:schemeClr val="dk1"/>
                </a:solidFill>
                <a:highlight>
                  <a:srgbClr val="FFFFFF"/>
                </a:highlight>
                <a:latin typeface="Georgia"/>
                <a:ea typeface="Georgia"/>
                <a:cs typeface="Georgia"/>
                <a:sym typeface="Georgia"/>
              </a:rPr>
              <a:t> and the </a:t>
            </a:r>
            <a:r>
              <a:rPr b="1" lang="en" sz="1600">
                <a:solidFill>
                  <a:schemeClr val="dk1"/>
                </a:solidFill>
                <a:highlight>
                  <a:srgbClr val="FFFFFF"/>
                </a:highlight>
                <a:latin typeface="Georgia"/>
                <a:ea typeface="Georgia"/>
                <a:cs typeface="Georgia"/>
                <a:sym typeface="Georgia"/>
              </a:rPr>
              <a:t>fraction (1/2) is there so that it cancels out when taking the derivative of the squared</a:t>
            </a:r>
            <a:r>
              <a:rPr lang="en" sz="1600">
                <a:solidFill>
                  <a:schemeClr val="dk1"/>
                </a:solidFill>
                <a:highlight>
                  <a:srgbClr val="FFFFFF"/>
                </a:highlight>
                <a:latin typeface="Georgia"/>
                <a:ea typeface="Georgia"/>
                <a:cs typeface="Georgia"/>
                <a:sym typeface="Georgia"/>
              </a:rPr>
              <a:t> </a:t>
            </a:r>
            <a:r>
              <a:rPr b="1" lang="en" sz="1600">
                <a:solidFill>
                  <a:schemeClr val="dk1"/>
                </a:solidFill>
                <a:highlight>
                  <a:srgbClr val="FFFFFF"/>
                </a:highlight>
                <a:latin typeface="Georgia"/>
                <a:ea typeface="Georgia"/>
                <a:cs typeface="Georgia"/>
                <a:sym typeface="Georgia"/>
              </a:rPr>
              <a:t>term</a:t>
            </a:r>
            <a:r>
              <a:rPr lang="en" sz="1600">
                <a:solidFill>
                  <a:schemeClr val="dk1"/>
                </a:solidFill>
                <a:highlight>
                  <a:srgbClr val="FFFFFF"/>
                </a:highlight>
                <a:latin typeface="Georgia"/>
                <a:ea typeface="Georgia"/>
                <a:cs typeface="Georgia"/>
                <a:sym typeface="Georgia"/>
              </a:rPr>
              <a:t> </a:t>
            </a:r>
            <a:r>
              <a:rPr i="1" lang="en" sz="1600">
                <a:solidFill>
                  <a:schemeClr val="dk1"/>
                </a:solidFill>
                <a:highlight>
                  <a:srgbClr val="FFFFFF"/>
                </a:highlight>
                <a:latin typeface="Georgia"/>
                <a:ea typeface="Georgia"/>
                <a:cs typeface="Georgia"/>
                <a:sym typeface="Georgia"/>
              </a:rPr>
              <a:t>(it is common among some machine learning practitioners to leave the fraction out)</a:t>
            </a:r>
            <a:r>
              <a:rPr lang="en" sz="1600">
                <a:solidFill>
                  <a:schemeClr val="dk1"/>
                </a:solidFill>
                <a:highlight>
                  <a:srgbClr val="FFFFFF"/>
                </a:highlight>
                <a:latin typeface="Georgia"/>
                <a:ea typeface="Georgia"/>
                <a:cs typeface="Georgia"/>
                <a:sym typeface="Georgia"/>
              </a:rPr>
              <a:t>.</a:t>
            </a:r>
            <a:endParaRPr b="1" i="1"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1cdd0f1e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1cdd0f1e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3bd3720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3bd3720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 : </a:t>
            </a:r>
            <a:r>
              <a:rPr lang="en" u="sng">
                <a:solidFill>
                  <a:schemeClr val="hlink"/>
                </a:solidFill>
                <a:hlinkClick r:id="rId2"/>
              </a:rPr>
              <a:t>https://docs.google.com/presentation/d/1AAEFCgC0Ja7QEl3-wmuvIizbvaE-aQRksc7-W8LR2GY/edit#slide=id.p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3bd37207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3bd37207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3bd37207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3bd37207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1cdd0f1e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1cdd0f1e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2000"/>
              </a:lnSpc>
              <a:spcBef>
                <a:spcPts val="0"/>
              </a:spcBef>
              <a:spcAft>
                <a:spcPts val="1800"/>
              </a:spcAft>
              <a:buNone/>
            </a:pPr>
            <a:r>
              <a:t/>
            </a:r>
            <a:endParaRPr sz="1050">
              <a:solidFill>
                <a:srgbClr val="222222"/>
              </a:solidFill>
              <a:highlight>
                <a:srgbClr val="FFFFFF"/>
              </a:highlight>
              <a:latin typeface="Verdana"/>
              <a:ea typeface="Verdana"/>
              <a:cs typeface="Verdana"/>
              <a:sym typeface="Verdan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3bd3720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3bd3720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3bd37207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3bd37207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3bd3720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bd3720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3bd3720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3bd3720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3bd37207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3bd37207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3bd37207f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3bd37207f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3bd37207f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3bd37207f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3bd37207f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3bd37207f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3bd37207f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3bd37207f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1cdd0f1e4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1cdd0f1e4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at each node, we only have our local gradient computed(partial derivatives of that node), then during backpropagation, as we are receiving numerical values of gradients from upstream, we take these and multiply with local gradients to pass them on to their respective connected nodes.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1cdd0f1e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1cdd0f1e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1cdd0f1e4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1cdd0f1e4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1cdd0f1e4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1cdd0f1e4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1cdd0f1e4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1cdd0f1e4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1cdd0f1e4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1cdd0f1e4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Clr>
                <a:schemeClr val="dk1"/>
              </a:buClr>
              <a:buSzPts val="1100"/>
              <a:buFont typeface="Arial"/>
              <a:buNone/>
            </a:pPr>
            <a:r>
              <a:rPr lang="en" sz="1600">
                <a:solidFill>
                  <a:schemeClr val="dk1"/>
                </a:solidFill>
                <a:highlight>
                  <a:srgbClr val="FFFFFF"/>
                </a:highlight>
                <a:latin typeface="Georgia"/>
                <a:ea typeface="Georgia"/>
                <a:cs typeface="Georgia"/>
                <a:sym typeface="Georgia"/>
              </a:rPr>
              <a:t>Notice something weird? </a:t>
            </a:r>
            <a:r>
              <a:rPr i="1" lang="en" sz="1600">
                <a:solidFill>
                  <a:schemeClr val="dk1"/>
                </a:solidFill>
                <a:highlight>
                  <a:srgbClr val="FFFFFF"/>
                </a:highlight>
                <a:latin typeface="Georgia"/>
                <a:ea typeface="Georgia"/>
                <a:cs typeface="Georgia"/>
                <a:sym typeface="Georgia"/>
              </a:rPr>
              <a:t>The derivatives to the Loss with respect to the weights,w₁ &amp; w₂, are ZERO</a:t>
            </a:r>
            <a:r>
              <a:rPr lang="en" sz="1600">
                <a:solidFill>
                  <a:schemeClr val="dk1"/>
                </a:solidFill>
                <a:highlight>
                  <a:srgbClr val="FFFFFF"/>
                </a:highlight>
                <a:latin typeface="Georgia"/>
                <a:ea typeface="Georgia"/>
                <a:cs typeface="Georgia"/>
                <a:sym typeface="Georgia"/>
              </a:rPr>
              <a:t>! We can’t increase or decrease the weights if their derivatives are zero. So then, how do we get our desired output in this instance if we can’t figure out how to adjust the weights? </a:t>
            </a:r>
            <a:r>
              <a:rPr i="1" lang="en" sz="1600">
                <a:solidFill>
                  <a:schemeClr val="dk1"/>
                </a:solidFill>
                <a:highlight>
                  <a:srgbClr val="FFFFFF"/>
                </a:highlight>
                <a:latin typeface="Georgia"/>
                <a:ea typeface="Georgia"/>
                <a:cs typeface="Georgia"/>
                <a:sym typeface="Georgia"/>
              </a:rPr>
              <a:t>The key thing to note here is that the local gradients (</a:t>
            </a:r>
            <a:r>
              <a:rPr b="1" lang="en" sz="1600">
                <a:solidFill>
                  <a:schemeClr val="dk1"/>
                </a:solidFill>
                <a:highlight>
                  <a:srgbClr val="FFFFFF"/>
                </a:highlight>
                <a:latin typeface="Georgia"/>
                <a:ea typeface="Georgia"/>
                <a:cs typeface="Georgia"/>
                <a:sym typeface="Georgia"/>
              </a:rPr>
              <a:t>∂z/∂w₁</a:t>
            </a:r>
            <a:r>
              <a:rPr i="1" lang="en" sz="1600">
                <a:solidFill>
                  <a:schemeClr val="dk1"/>
                </a:solidFill>
                <a:highlight>
                  <a:srgbClr val="FFFFFF"/>
                </a:highlight>
                <a:latin typeface="Georgia"/>
                <a:ea typeface="Georgia"/>
                <a:cs typeface="Georgia"/>
                <a:sym typeface="Georgia"/>
              </a:rPr>
              <a:t> and </a:t>
            </a:r>
            <a:r>
              <a:rPr b="1" lang="en" sz="1600">
                <a:solidFill>
                  <a:schemeClr val="dk1"/>
                </a:solidFill>
                <a:highlight>
                  <a:srgbClr val="FFFFFF"/>
                </a:highlight>
                <a:latin typeface="Georgia"/>
                <a:ea typeface="Georgia"/>
                <a:cs typeface="Georgia"/>
                <a:sym typeface="Georgia"/>
              </a:rPr>
              <a:t>∂z/∂w₂</a:t>
            </a:r>
            <a:r>
              <a:rPr i="1" lang="en" sz="1600">
                <a:solidFill>
                  <a:schemeClr val="dk1"/>
                </a:solidFill>
                <a:highlight>
                  <a:srgbClr val="FFFFFF"/>
                </a:highlight>
                <a:latin typeface="Georgia"/>
                <a:ea typeface="Georgia"/>
                <a:cs typeface="Georgia"/>
                <a:sym typeface="Georgia"/>
              </a:rPr>
              <a:t>) are </a:t>
            </a:r>
            <a:r>
              <a:rPr b="1" i="1" lang="en" sz="1600">
                <a:solidFill>
                  <a:schemeClr val="dk1"/>
                </a:solidFill>
                <a:highlight>
                  <a:srgbClr val="FFFFFF"/>
                </a:highlight>
                <a:latin typeface="Georgia"/>
                <a:ea typeface="Georgia"/>
                <a:cs typeface="Georgia"/>
                <a:sym typeface="Georgia"/>
              </a:rPr>
              <a:t>x₁</a:t>
            </a:r>
            <a:r>
              <a:rPr i="1" lang="en" sz="1600">
                <a:solidFill>
                  <a:schemeClr val="dk1"/>
                </a:solidFill>
                <a:highlight>
                  <a:srgbClr val="FFFFFF"/>
                </a:highlight>
                <a:latin typeface="Georgia"/>
                <a:ea typeface="Georgia"/>
                <a:cs typeface="Georgia"/>
                <a:sym typeface="Georgia"/>
              </a:rPr>
              <a:t> and </a:t>
            </a:r>
            <a:r>
              <a:rPr b="1" i="1" lang="en" sz="1600">
                <a:solidFill>
                  <a:schemeClr val="dk1"/>
                </a:solidFill>
                <a:highlight>
                  <a:srgbClr val="FFFFFF"/>
                </a:highlight>
                <a:latin typeface="Georgia"/>
                <a:ea typeface="Georgia"/>
                <a:cs typeface="Georgia"/>
                <a:sym typeface="Georgia"/>
              </a:rPr>
              <a:t>x₂, </a:t>
            </a:r>
            <a:r>
              <a:rPr lang="en" sz="1600">
                <a:solidFill>
                  <a:schemeClr val="dk1"/>
                </a:solidFill>
                <a:highlight>
                  <a:srgbClr val="FFFFFF"/>
                </a:highlight>
                <a:latin typeface="Georgia"/>
                <a:ea typeface="Georgia"/>
                <a:cs typeface="Georgia"/>
                <a:sym typeface="Georgia"/>
              </a:rPr>
              <a:t>both of which, in this example, happens to be zero (i.e. provide no information)</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rPr lang="en" sz="1600">
                <a:solidFill>
                  <a:schemeClr val="dk1"/>
                </a:solidFill>
                <a:highlight>
                  <a:srgbClr val="FFFFFF"/>
                </a:highlight>
                <a:latin typeface="Georgia"/>
                <a:ea typeface="Georgia"/>
                <a:cs typeface="Georgia"/>
                <a:sym typeface="Georgia"/>
              </a:rPr>
              <a:t>This brings us to the concept of </a:t>
            </a:r>
            <a:r>
              <a:rPr b="1" i="1" lang="en" sz="1600">
                <a:solidFill>
                  <a:schemeClr val="dk1"/>
                </a:solidFill>
                <a:highlight>
                  <a:srgbClr val="FFFFFF"/>
                </a:highlight>
                <a:latin typeface="Georgia"/>
                <a:ea typeface="Georgia"/>
                <a:cs typeface="Georgia"/>
                <a:sym typeface="Georgia"/>
              </a:rPr>
              <a:t>bias.</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1cdd0f1e4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1cdd0f1e4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Here </a:t>
            </a:r>
            <a:r>
              <a:rPr b="1" i="1" lang="en" sz="1600">
                <a:solidFill>
                  <a:schemeClr val="dk1"/>
                </a:solidFill>
                <a:highlight>
                  <a:srgbClr val="FFFFFF"/>
                </a:highlight>
                <a:latin typeface="Georgia"/>
                <a:ea typeface="Georgia"/>
                <a:cs typeface="Georgia"/>
                <a:sym typeface="Georgia"/>
              </a:rPr>
              <a:t>b </a:t>
            </a:r>
            <a:r>
              <a:rPr lang="en" sz="1600">
                <a:solidFill>
                  <a:schemeClr val="dk1"/>
                </a:solidFill>
                <a:highlight>
                  <a:srgbClr val="FFFFFF"/>
                </a:highlight>
                <a:latin typeface="Georgia"/>
                <a:ea typeface="Georgia"/>
                <a:cs typeface="Georgia"/>
                <a:sym typeface="Georgia"/>
              </a:rPr>
              <a:t>is the bias term. Intuitively, the bias tells us that all outputs computed with </a:t>
            </a:r>
            <a:r>
              <a:rPr b="1" i="1" lang="en" sz="1600">
                <a:solidFill>
                  <a:schemeClr val="dk1"/>
                </a:solidFill>
                <a:highlight>
                  <a:srgbClr val="FFFFFF"/>
                </a:highlight>
                <a:latin typeface="Georgia"/>
                <a:ea typeface="Georgia"/>
                <a:cs typeface="Georgia"/>
                <a:sym typeface="Georgia"/>
              </a:rPr>
              <a:t>x</a:t>
            </a:r>
            <a:r>
              <a:rPr i="1" lang="en" sz="1600">
                <a:solidFill>
                  <a:schemeClr val="dk1"/>
                </a:solidFill>
                <a:highlight>
                  <a:srgbClr val="FFFFFF"/>
                </a:highlight>
                <a:latin typeface="Georgia"/>
                <a:ea typeface="Georgia"/>
                <a:cs typeface="Georgia"/>
                <a:sym typeface="Georgia"/>
              </a:rPr>
              <a:t>(independent variable) </a:t>
            </a:r>
            <a:r>
              <a:rPr lang="en" sz="1600">
                <a:solidFill>
                  <a:schemeClr val="dk1"/>
                </a:solidFill>
                <a:highlight>
                  <a:srgbClr val="FFFFFF"/>
                </a:highlight>
                <a:latin typeface="Georgia"/>
                <a:ea typeface="Georgia"/>
                <a:cs typeface="Georgia"/>
                <a:sym typeface="Georgia"/>
              </a:rPr>
              <a:t>should have an additive bias of </a:t>
            </a:r>
            <a:r>
              <a:rPr b="1" i="1" lang="en" sz="1600">
                <a:solidFill>
                  <a:schemeClr val="dk1"/>
                </a:solidFill>
                <a:highlight>
                  <a:srgbClr val="FFFFFF"/>
                </a:highlight>
                <a:latin typeface="Georgia"/>
                <a:ea typeface="Georgia"/>
                <a:cs typeface="Georgia"/>
                <a:sym typeface="Georgia"/>
              </a:rPr>
              <a:t>b. </a:t>
            </a:r>
            <a:r>
              <a:rPr lang="en" sz="1600">
                <a:solidFill>
                  <a:schemeClr val="dk1"/>
                </a:solidFill>
                <a:highlight>
                  <a:srgbClr val="FFFFFF"/>
                </a:highlight>
                <a:latin typeface="Georgia"/>
                <a:ea typeface="Georgia"/>
                <a:cs typeface="Georgia"/>
                <a:sym typeface="Georgia"/>
              </a:rPr>
              <a:t>So, when</a:t>
            </a:r>
            <a:r>
              <a:rPr b="1" i="1" lang="en" sz="1600">
                <a:solidFill>
                  <a:schemeClr val="dk1"/>
                </a:solidFill>
                <a:highlight>
                  <a:srgbClr val="FFFFFF"/>
                </a:highlight>
                <a:latin typeface="Georgia"/>
                <a:ea typeface="Georgia"/>
                <a:cs typeface="Georgia"/>
                <a:sym typeface="Georgia"/>
              </a:rPr>
              <a:t> x=0</a:t>
            </a:r>
            <a:r>
              <a:rPr lang="en" sz="1600">
                <a:solidFill>
                  <a:schemeClr val="dk1"/>
                </a:solidFill>
                <a:highlight>
                  <a:srgbClr val="FFFFFF"/>
                </a:highlight>
                <a:latin typeface="Georgia"/>
                <a:ea typeface="Georgia"/>
                <a:cs typeface="Georgia"/>
                <a:sym typeface="Georgia"/>
              </a:rPr>
              <a:t>(no information coming from the </a:t>
            </a:r>
            <a:r>
              <a:rPr i="1" lang="en" sz="1600">
                <a:solidFill>
                  <a:schemeClr val="dk1"/>
                </a:solidFill>
                <a:highlight>
                  <a:srgbClr val="FFFFFF"/>
                </a:highlight>
                <a:latin typeface="Georgia"/>
                <a:ea typeface="Georgia"/>
                <a:cs typeface="Georgia"/>
                <a:sym typeface="Georgia"/>
              </a:rPr>
              <a:t>independent variable) the output should be biased to just </a:t>
            </a:r>
            <a:r>
              <a:rPr b="1" i="1" lang="en" sz="1600">
                <a:solidFill>
                  <a:schemeClr val="dk1"/>
                </a:solidFill>
                <a:highlight>
                  <a:srgbClr val="FFFFFF"/>
                </a:highlight>
                <a:latin typeface="Georgia"/>
                <a:ea typeface="Georgia"/>
                <a:cs typeface="Georgia"/>
                <a:sym typeface="Georgia"/>
              </a:rPr>
              <a:t>b.</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Note that without the bias term a line can only pass through the origin(0, 0) and the only differentiating factor between lines would then be the gradient </a:t>
            </a:r>
            <a:r>
              <a:rPr b="1" i="1" lang="en" sz="1600">
                <a:solidFill>
                  <a:schemeClr val="dk1"/>
                </a:solidFill>
                <a:highlight>
                  <a:srgbClr val="FFFFFF"/>
                </a:highlight>
                <a:latin typeface="Georgia"/>
                <a:ea typeface="Georgia"/>
                <a:cs typeface="Georgia"/>
                <a:sym typeface="Georgia"/>
              </a:rPr>
              <a:t>m.</a:t>
            </a:r>
            <a:endParaRPr b="1" i="1"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1cdd0f1e4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1cdd0f1e4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In neural network literature, every layer, except the input layer, is assumed to have a bias node, just like the linear node, so this node is also often omitted in figures.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1cdd0f1e4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1cdd0f1e4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1cdd0f1e4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1cdd0f1e4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1cdd0f1e4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1cdd0f1e4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1cdd0f1e4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1cdd0f1e4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we just figured out how much to adjust the bias. Since the derivative of bias(</a:t>
            </a:r>
            <a:r>
              <a:rPr b="1" lang="en" sz="1600">
                <a:solidFill>
                  <a:schemeClr val="dk1"/>
                </a:solidFill>
                <a:highlight>
                  <a:srgbClr val="FFFFFF"/>
                </a:highlight>
                <a:latin typeface="Georgia"/>
                <a:ea typeface="Georgia"/>
                <a:cs typeface="Georgia"/>
                <a:sym typeface="Georgia"/>
              </a:rPr>
              <a:t>∂L/∂b</a:t>
            </a:r>
            <a:r>
              <a:rPr lang="en" sz="1600">
                <a:solidFill>
                  <a:schemeClr val="dk1"/>
                </a:solidFill>
                <a:highlight>
                  <a:srgbClr val="FFFFFF"/>
                </a:highlight>
                <a:latin typeface="Georgia"/>
                <a:ea typeface="Georgia"/>
                <a:cs typeface="Georgia"/>
                <a:sym typeface="Georgia"/>
              </a:rPr>
              <a:t>) is positive 0.125, we will need to adjust the bias by moving in the negative direction of the gradient(recall the curve of the Loss function from before). This is technically called </a:t>
            </a:r>
            <a:r>
              <a:rPr b="1" i="1" lang="en" sz="1600">
                <a:solidFill>
                  <a:schemeClr val="dk1"/>
                </a:solidFill>
                <a:highlight>
                  <a:srgbClr val="FFFFFF"/>
                </a:highlight>
                <a:latin typeface="Georgia"/>
                <a:ea typeface="Georgia"/>
                <a:cs typeface="Georgia"/>
                <a:sym typeface="Georgia"/>
              </a:rPr>
              <a:t>gradient descent</a:t>
            </a:r>
            <a:r>
              <a:rPr lang="en" sz="1600">
                <a:solidFill>
                  <a:schemeClr val="dk1"/>
                </a:solidFill>
                <a:highlight>
                  <a:srgbClr val="FFFFFF"/>
                </a:highlight>
                <a:latin typeface="Georgia"/>
                <a:ea typeface="Georgia"/>
                <a:cs typeface="Georgia"/>
                <a:sym typeface="Georgia"/>
              </a:rPr>
              <a:t>, as we are “descending” away from the sloping region to a flat region using the direction of the gradient. Let’s do that.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1cdd0f1e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1cdd0f1e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61cdd0f1e4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1cdd0f1e4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1cdd0f1e4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1cdd0f1e4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1cdd0f1e4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1cdd0f1e4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FF"/>
                </a:highlight>
                <a:latin typeface="Georgia"/>
                <a:ea typeface="Georgia"/>
                <a:cs typeface="Georgia"/>
                <a:sym typeface="Georgia"/>
              </a:rPr>
              <a:t>The keen-eyed may have noticed that gradient descent steps(green arrows) keep getting smaller as we get closer and closer to the minimum, why is that? Recall, that the learning rate is being multiplied by the gradient at that point along the curve; as we descend away from sloping regions to flatter regions of the u-shaped curve, near the minimum point, the gradient keeps getting smaller and smaller, thus the steps also get smaller. Therefore, changing the learning rate during training is not necessary(some variations of gradient descent start with a high learning rate to descend quickly down the slope and then reduce it gradually, this is called “annealing the learning rate”)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1cdd0f1e4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1cdd0f1e4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3200"/>
              </a:spcBef>
              <a:spcAft>
                <a:spcPts val="0"/>
              </a:spcAft>
              <a:buClr>
                <a:schemeClr val="dk1"/>
              </a:buClr>
              <a:buSzPts val="1100"/>
              <a:buFont typeface="Arial"/>
              <a:buNone/>
            </a:pPr>
            <a:r>
              <a:rPr lang="en" sz="1600">
                <a:solidFill>
                  <a:schemeClr val="dk1"/>
                </a:solidFill>
                <a:highlight>
                  <a:srgbClr val="FFFFFF"/>
                </a:highlight>
                <a:latin typeface="Georgia"/>
                <a:ea typeface="Georgia"/>
                <a:cs typeface="Georgia"/>
                <a:sym typeface="Georgia"/>
              </a:rPr>
              <a:t>Small learning rate(α=5*10⁻¹⁰) resulting is numerous steps to reach the minimum point is self-explanatory; multiply gradient with a small number(α) results in a proportionally small step.</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rPr lang="en" sz="1600">
                <a:solidFill>
                  <a:schemeClr val="dk1"/>
                </a:solidFill>
                <a:highlight>
                  <a:srgbClr val="FFFFFF"/>
                </a:highlight>
                <a:latin typeface="Georgia"/>
                <a:ea typeface="Georgia"/>
                <a:cs typeface="Georgia"/>
                <a:sym typeface="Georgia"/>
              </a:rPr>
              <a:t>Large learning rate(α=50) causing gradient descent to diverge may be confounding, but the answer is quite simple; note that at each step gradient descent approximates its path downward by moving in straight lines(green arrows in the figures), in short, it estimates its path downwards. When the learning rate is too high we force gradient descent to take larger steps. Larger steps tend to overestimate the path downwards and shoot past the minimum point, then to correct the bad estimate gradient descent tries to move towards the minimum point but again overshoots past the minimum due to the large learning rate. This cycle of continuous overestimates eventually cause the results to diverge(Loss after each training cycle increase, instead of decrease).Learning rate is what’s called a </a:t>
            </a:r>
            <a:r>
              <a:rPr b="1" i="1" lang="en" sz="1600">
                <a:solidFill>
                  <a:schemeClr val="dk1"/>
                </a:solidFill>
                <a:highlight>
                  <a:srgbClr val="FFFFFF"/>
                </a:highlight>
                <a:latin typeface="Georgia"/>
                <a:ea typeface="Georgia"/>
                <a:cs typeface="Georgia"/>
                <a:sym typeface="Georgia"/>
              </a:rPr>
              <a:t>hyper-parameter</a:t>
            </a:r>
            <a:r>
              <a:rPr lang="en" sz="1600">
                <a:solidFill>
                  <a:schemeClr val="dk1"/>
                </a:solidFill>
                <a:highlight>
                  <a:srgbClr val="FFFFFF"/>
                </a:highlight>
                <a:latin typeface="Georgia"/>
                <a:ea typeface="Georgia"/>
                <a:cs typeface="Georgia"/>
                <a:sym typeface="Georgia"/>
              </a:rPr>
              <a:t>. Hyper-parameters are parameters that the neural network can’t essentially learn through backpropagation of gradients, they have to be hand-tuned according to the problem and its dataset, by the creator of the neural network model. </a:t>
            </a:r>
            <a:r>
              <a:rPr i="1" lang="en" sz="1600">
                <a:solidFill>
                  <a:schemeClr val="dk1"/>
                </a:solidFill>
                <a:highlight>
                  <a:srgbClr val="FFFFFF"/>
                </a:highlight>
                <a:latin typeface="Georgia"/>
                <a:ea typeface="Georgia"/>
                <a:cs typeface="Georgia"/>
                <a:sym typeface="Georgia"/>
              </a:rPr>
              <a:t>(The choice of the Loss function, above, is also hyper-parameter)</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3bd37207f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3bd37207f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471417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471417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471417ea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471417ea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471417e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471417e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6471417e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6471417e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471417ea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471417ea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1cdd0f1e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1cdd0f1e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471417e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471417e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471417e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471417e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471417ea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471417ea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471417e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471417e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471417e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471417e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6471417e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471417ea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471417e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471417e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471417ea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471417ea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471417ea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471417ea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471417ea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471417ea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3b7c4aa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3b7c4aa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6471417ea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471417ea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471417ea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6471417ea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471417e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471417e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471417e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471417e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471417ea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6471417ea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6471417ea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6471417ea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471417ea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471417ea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471417e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6471417e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6471417e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6471417e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471417e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471417e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1cdd0f1e4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1cdd0f1e4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50">
                <a:solidFill>
                  <a:srgbClr val="222222"/>
                </a:solidFill>
                <a:highlight>
                  <a:srgbClr val="FFFFFF"/>
                </a:highlight>
                <a:latin typeface="Verdana"/>
                <a:ea typeface="Verdana"/>
                <a:cs typeface="Verdana"/>
                <a:sym typeface="Verdana"/>
              </a:rPr>
              <a:t>AI</a:t>
            </a:r>
            <a:r>
              <a:rPr lang="en" sz="1050">
                <a:solidFill>
                  <a:srgbClr val="222222"/>
                </a:solidFill>
                <a:highlight>
                  <a:srgbClr val="FFFFFF"/>
                </a:highlight>
                <a:latin typeface="Verdana"/>
                <a:ea typeface="Verdana"/>
                <a:cs typeface="Verdana"/>
                <a:sym typeface="Verdana"/>
              </a:rPr>
              <a:t> — AI that is skilled at one specific task. This is different from AGI — AGI is the intelligence of a machine that could successfully perform a range of tasks intellectual task that a human being can. On the other hand, Superintelligent AI takes things a step further. As Nick Bostrom describes it, this is “an intellect that is much smarter than the best human brains in practically every field, including scientific creativity, general wisdom, and social skills.” In other words, it is when the machines have outfoxed us.</a:t>
            </a:r>
            <a:endParaRPr sz="10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050">
              <a:solidFill>
                <a:srgbClr val="222222"/>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b="1" lang="en" sz="1050">
                <a:solidFill>
                  <a:srgbClr val="444444"/>
                </a:solidFill>
                <a:highlight>
                  <a:srgbClr val="FFFFFF"/>
                </a:highlight>
                <a:latin typeface="Verdana"/>
                <a:ea typeface="Verdana"/>
                <a:cs typeface="Verdana"/>
                <a:sym typeface="Verdana"/>
              </a:rPr>
              <a:t>Machine learning</a:t>
            </a:r>
            <a:r>
              <a:rPr lang="en" sz="1050">
                <a:solidFill>
                  <a:srgbClr val="444444"/>
                </a:solidFill>
                <a:highlight>
                  <a:srgbClr val="FFFFFF"/>
                </a:highlight>
                <a:latin typeface="Verdana"/>
                <a:ea typeface="Verdana"/>
                <a:cs typeface="Verdana"/>
                <a:sym typeface="Verdana"/>
              </a:rPr>
              <a:t> is a subset of AI. The theory is simple, machines take data and ‘learn’ for themselves. It is currently the most promising tool in the AI pool for businesses. Machine learning systems can quickly apply knowledge and training from large datasets to excel at facial recognition, speech recognition, object recognition, translation, and many other tasks. Machine learning allows a system to learn to recognize patterns on its own and make predictions, contrary to hand-coding a software program with specific instructions to complete a task. </a:t>
            </a:r>
            <a:endParaRPr sz="1050">
              <a:solidFill>
                <a:srgbClr val="444444"/>
              </a:solidFill>
              <a:highlight>
                <a:srgbClr val="FFFFFF"/>
              </a:highlight>
              <a:latin typeface="Verdana"/>
              <a:ea typeface="Verdana"/>
              <a:cs typeface="Verdana"/>
              <a:sym typeface="Verdana"/>
            </a:endParaRPr>
          </a:p>
          <a:p>
            <a:pPr indent="0" lvl="0" marL="0" rtl="0" algn="l">
              <a:lnSpc>
                <a:spcPct val="172000"/>
              </a:lnSpc>
              <a:spcBef>
                <a:spcPts val="0"/>
              </a:spcBef>
              <a:spcAft>
                <a:spcPts val="0"/>
              </a:spcAft>
              <a:buClr>
                <a:schemeClr val="dk1"/>
              </a:buClr>
              <a:buSzPts val="1100"/>
              <a:buFont typeface="Arial"/>
              <a:buNone/>
            </a:pPr>
            <a:r>
              <a:rPr lang="en" sz="1050">
                <a:solidFill>
                  <a:srgbClr val="222222"/>
                </a:solidFill>
                <a:highlight>
                  <a:srgbClr val="FFFFFF"/>
                </a:highlight>
                <a:latin typeface="Verdana"/>
                <a:ea typeface="Verdana"/>
                <a:cs typeface="Verdana"/>
                <a:sym typeface="Verdana"/>
              </a:rPr>
              <a:t>While Deep Blue and DeepMind are both types of AI, Deep Blue was rule-based, dependent on programming — so it was not a form of machine learning. DeepMind, on the other hand — beat the world champion in Go by training itself on a large data set of expert moves.</a:t>
            </a:r>
            <a:endParaRPr sz="1050">
              <a:solidFill>
                <a:srgbClr val="222222"/>
              </a:solidFill>
              <a:highlight>
                <a:srgbClr val="FFFFFF"/>
              </a:highlight>
              <a:latin typeface="Verdana"/>
              <a:ea typeface="Verdana"/>
              <a:cs typeface="Verdana"/>
              <a:sym typeface="Verdana"/>
            </a:endParaRPr>
          </a:p>
          <a:p>
            <a:pPr indent="0" lvl="0" marL="0" rtl="0" algn="l">
              <a:lnSpc>
                <a:spcPct val="172000"/>
              </a:lnSpc>
              <a:spcBef>
                <a:spcPts val="1800"/>
              </a:spcBef>
              <a:spcAft>
                <a:spcPts val="0"/>
              </a:spcAft>
              <a:buClr>
                <a:schemeClr val="dk1"/>
              </a:buClr>
              <a:buSzPts val="1100"/>
              <a:buFont typeface="Arial"/>
              <a:buNone/>
            </a:pPr>
            <a:r>
              <a:rPr lang="en" sz="1050">
                <a:solidFill>
                  <a:srgbClr val="222222"/>
                </a:solidFill>
                <a:highlight>
                  <a:srgbClr val="FFFFFF"/>
                </a:highlight>
                <a:latin typeface="Verdana"/>
                <a:ea typeface="Verdana"/>
                <a:cs typeface="Verdana"/>
                <a:sym typeface="Verdana"/>
              </a:rPr>
              <a:t>That is, all machine learning counts as AI, but not all AI counts as machine learning.</a:t>
            </a:r>
            <a:endParaRPr sz="1050">
              <a:solidFill>
                <a:srgbClr val="222222"/>
              </a:solidFill>
              <a:highlight>
                <a:srgbClr val="FFFFFF"/>
              </a:highlight>
              <a:latin typeface="Verdana"/>
              <a:ea typeface="Verdana"/>
              <a:cs typeface="Verdana"/>
              <a:sym typeface="Verdana"/>
            </a:endParaRPr>
          </a:p>
          <a:p>
            <a:pPr indent="0" lvl="0" marL="0" rtl="0" algn="l">
              <a:lnSpc>
                <a:spcPct val="172000"/>
              </a:lnSpc>
              <a:spcBef>
                <a:spcPts val="1800"/>
              </a:spcBef>
              <a:spcAft>
                <a:spcPts val="0"/>
              </a:spcAft>
              <a:buClr>
                <a:schemeClr val="dk1"/>
              </a:buClr>
              <a:buSzPts val="1100"/>
              <a:buFont typeface="Arial"/>
              <a:buNone/>
            </a:pPr>
            <a:r>
              <a:rPr b="1" lang="en" sz="1050">
                <a:solidFill>
                  <a:srgbClr val="222222"/>
                </a:solidFill>
                <a:highlight>
                  <a:srgbClr val="FFFFFF"/>
                </a:highlight>
                <a:latin typeface="Verdana"/>
                <a:ea typeface="Verdana"/>
                <a:cs typeface="Verdana"/>
                <a:sym typeface="Verdana"/>
              </a:rPr>
              <a:t>Deep learning</a:t>
            </a:r>
            <a:r>
              <a:rPr lang="en" sz="1050">
                <a:solidFill>
                  <a:srgbClr val="222222"/>
                </a:solidFill>
                <a:highlight>
                  <a:srgbClr val="FFFFFF"/>
                </a:highlight>
                <a:latin typeface="Verdana"/>
                <a:ea typeface="Verdana"/>
                <a:cs typeface="Verdana"/>
                <a:sym typeface="Verdana"/>
              </a:rPr>
              <a:t> is a subset of machine learning. Deep artificial neural networks are a set of algorithms reaching new levels of accuracy for many important problems, such as image recognition, sound recognition, recommender systems, etc.</a:t>
            </a:r>
            <a:endParaRPr sz="1050">
              <a:solidFill>
                <a:srgbClr val="222222"/>
              </a:solidFill>
              <a:highlight>
                <a:srgbClr val="FFFFFF"/>
              </a:highlight>
              <a:latin typeface="Verdana"/>
              <a:ea typeface="Verdana"/>
              <a:cs typeface="Verdana"/>
              <a:sym typeface="Verdana"/>
            </a:endParaRPr>
          </a:p>
          <a:p>
            <a:pPr indent="0" lvl="0" marL="0" rtl="0" algn="l">
              <a:lnSpc>
                <a:spcPct val="172000"/>
              </a:lnSpc>
              <a:spcBef>
                <a:spcPts val="1800"/>
              </a:spcBef>
              <a:spcAft>
                <a:spcPts val="0"/>
              </a:spcAft>
              <a:buClr>
                <a:schemeClr val="dk1"/>
              </a:buClr>
              <a:buSzPts val="1100"/>
              <a:buFont typeface="Arial"/>
              <a:buNone/>
            </a:pPr>
            <a:r>
              <a:rPr lang="en" sz="1050">
                <a:solidFill>
                  <a:srgbClr val="222222"/>
                </a:solidFill>
                <a:highlight>
                  <a:srgbClr val="FFFFFF"/>
                </a:highlight>
                <a:latin typeface="Verdana"/>
                <a:ea typeface="Verdana"/>
                <a:cs typeface="Verdana"/>
                <a:sym typeface="Verdana"/>
              </a:rPr>
              <a:t>It uses some machine learning techniques to solve real-world problems by tapping into neural networks that simulate human decision-making. Deep learning can be costly and requires huge datasets to train itself. This is because there are a huge number of parameters that need to be understood by a learning algorithm, which can primarily yield a lot of false-positives. For example, a deep learning algorithm could be trained to ‘learn’ how a dog looks like. It would take an enormous dataset of images for it to understand the minor details that distinguish a dog from a wolf or a fox.</a:t>
            </a:r>
            <a:endParaRPr sz="1050">
              <a:solidFill>
                <a:srgbClr val="222222"/>
              </a:solidFill>
              <a:highlight>
                <a:srgbClr val="FFFFFF"/>
              </a:highlight>
              <a:latin typeface="Verdana"/>
              <a:ea typeface="Verdana"/>
              <a:cs typeface="Verdana"/>
              <a:sym typeface="Verdana"/>
            </a:endParaRPr>
          </a:p>
          <a:p>
            <a:pPr indent="0" lvl="0" marL="0" rtl="0" algn="l">
              <a:lnSpc>
                <a:spcPct val="172000"/>
              </a:lnSpc>
              <a:spcBef>
                <a:spcPts val="1800"/>
              </a:spcBef>
              <a:spcAft>
                <a:spcPts val="0"/>
              </a:spcAft>
              <a:buClr>
                <a:schemeClr val="dk1"/>
              </a:buClr>
              <a:buSzPts val="1100"/>
              <a:buFont typeface="Arial"/>
              <a:buNone/>
            </a:pPr>
            <a:r>
              <a:rPr lang="en" sz="1050">
                <a:solidFill>
                  <a:srgbClr val="222222"/>
                </a:solidFill>
                <a:highlight>
                  <a:srgbClr val="FFFFFF"/>
                </a:highlight>
                <a:latin typeface="Verdana"/>
                <a:ea typeface="Verdana"/>
                <a:cs typeface="Verdana"/>
                <a:sym typeface="Verdana"/>
              </a:rPr>
              <a:t>Deep learning is part of DeepMind’s notorious AlphaGo algorithm, which beat the former world champion Lee Sedol in 4 out of 5 games of Go using deep learning in early 2016. Google said, “the way the deep learning system worked was by combining Monte-Carlo tree search with deep neural networks that have been trained by supervised learning, from human expert games, and by reinforcement learning from games of self-play.</a:t>
            </a:r>
            <a:endParaRPr sz="1050">
              <a:solidFill>
                <a:srgbClr val="222222"/>
              </a:solidFill>
              <a:highlight>
                <a:srgbClr val="FFFFFF"/>
              </a:highlight>
              <a:latin typeface="Verdana"/>
              <a:ea typeface="Verdana"/>
              <a:cs typeface="Verdana"/>
              <a:sym typeface="Verdana"/>
            </a:endParaRPr>
          </a:p>
          <a:p>
            <a:pPr indent="0" lvl="0" marL="0" rtl="0" algn="l">
              <a:lnSpc>
                <a:spcPct val="172000"/>
              </a:lnSpc>
              <a:spcBef>
                <a:spcPts val="1800"/>
              </a:spcBef>
              <a:spcAft>
                <a:spcPts val="1800"/>
              </a:spcAft>
              <a:buNone/>
            </a:pPr>
            <a:r>
              <a:rPr lang="en" sz="1050">
                <a:solidFill>
                  <a:srgbClr val="222222"/>
                </a:solidFill>
                <a:highlight>
                  <a:srgbClr val="FFFFFF"/>
                </a:highlight>
                <a:latin typeface="Verdana"/>
                <a:ea typeface="Verdana"/>
                <a:cs typeface="Verdana"/>
                <a:sym typeface="Verdana"/>
              </a:rPr>
              <a:t>Ref : </a:t>
            </a:r>
            <a:r>
              <a:rPr lang="en" u="sng">
                <a:solidFill>
                  <a:schemeClr val="accent5"/>
                </a:solidFill>
                <a:hlinkClick r:id="rId2"/>
              </a:rPr>
              <a:t>https://www.geospatialworld.net/blogs/difference-between-ai%EF%BB%BF-machine-learning-and-deep-learning</a:t>
            </a:r>
            <a:r>
              <a:rPr lang="en"/>
              <a: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6471417ea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471417ea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63b7c4aaa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3b7c4aaa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61cdd0f1e4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1cdd0f1e4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1cdd0f1e4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1cdd0f1e4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 : </a:t>
            </a:r>
            <a:r>
              <a:rPr lang="en" u="sng">
                <a:solidFill>
                  <a:schemeClr val="hlink"/>
                </a:solidFill>
                <a:hlinkClick r:id="rId2"/>
              </a:rPr>
              <a:t>https://www.coolmath.com/algebra/08-lines/06-finding-slope-line-given-two-points-01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http://www.montereyinstitute.org/courses/DevelopmentalMath/COURSE_TEXT2_RESOURCE/U13_L2_T1_text_final.html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1cdd0f1e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cdd0f1e4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 : </a:t>
            </a:r>
            <a:r>
              <a:rPr lang="en" u="sng">
                <a:solidFill>
                  <a:schemeClr val="hlink"/>
                </a:solidFill>
                <a:hlinkClick r:id="rId2"/>
              </a:rPr>
              <a:t>https://www.onlinemathlearning.com/chain-rule.html</a:t>
            </a:r>
            <a:endParaRPr/>
          </a:p>
          <a:p>
            <a:pPr indent="0" lvl="0" marL="0" rtl="0" algn="l">
              <a:spcBef>
                <a:spcPts val="0"/>
              </a:spcBef>
              <a:spcAft>
                <a:spcPts val="0"/>
              </a:spcAft>
              <a:buNone/>
            </a:pPr>
            <a:r>
              <a:rPr lang="en"/>
              <a:t>Chain Rule : </a:t>
            </a:r>
            <a:r>
              <a:rPr lang="en" u="sng">
                <a:solidFill>
                  <a:schemeClr val="hlink"/>
                </a:solidFill>
                <a:hlinkClick r:id="rId3"/>
              </a:rPr>
              <a:t>https://www.showme.com/sh/?h=bWnPXpQ</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3.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end-to-end-machine-learning.teachable.com/" TargetMode="External"/><Relationship Id="rId4" Type="http://schemas.openxmlformats.org/officeDocument/2006/relationships/hyperlink" Target="https://medium.com/towards-artificial-intelligence/nothing-but-numpy-understanding-creating-neural-networks-with-computational-graphs-from-scratch-6299901091b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4.png"/><Relationship Id="rId4" Type="http://schemas.openxmlformats.org/officeDocument/2006/relationships/image" Target="../media/image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Networks</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Dhaval Lunagariya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15925"/>
            <a:ext cx="8520600" cy="64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Simple input-output neural network</a:t>
            </a:r>
            <a:endParaRPr sz="3600"/>
          </a:p>
        </p:txBody>
      </p:sp>
      <p:pic>
        <p:nvPicPr>
          <p:cNvPr id="126" name="Google Shape;126;p22"/>
          <p:cNvPicPr preferRelativeResize="0"/>
          <p:nvPr/>
        </p:nvPicPr>
        <p:blipFill>
          <a:blip r:embed="rId3">
            <a:alphaModFix/>
          </a:blip>
          <a:stretch>
            <a:fillRect/>
          </a:stretch>
        </p:blipFill>
        <p:spPr>
          <a:xfrm>
            <a:off x="997500" y="1515900"/>
            <a:ext cx="4248150" cy="2686050"/>
          </a:xfrm>
          <a:prstGeom prst="rect">
            <a:avLst/>
          </a:prstGeom>
          <a:noFill/>
          <a:ln>
            <a:noFill/>
          </a:ln>
        </p:spPr>
      </p:pic>
      <p:pic>
        <p:nvPicPr>
          <p:cNvPr id="127" name="Google Shape;127;p22"/>
          <p:cNvPicPr preferRelativeResize="0"/>
          <p:nvPr/>
        </p:nvPicPr>
        <p:blipFill>
          <a:blip r:embed="rId4">
            <a:alphaModFix/>
          </a:blip>
          <a:stretch>
            <a:fillRect/>
          </a:stretch>
        </p:blipFill>
        <p:spPr>
          <a:xfrm>
            <a:off x="5629425" y="1089700"/>
            <a:ext cx="3074675" cy="1670450"/>
          </a:xfrm>
          <a:prstGeom prst="rect">
            <a:avLst/>
          </a:prstGeom>
          <a:noFill/>
          <a:ln>
            <a:noFill/>
          </a:ln>
        </p:spPr>
      </p:pic>
      <p:pic>
        <p:nvPicPr>
          <p:cNvPr id="128" name="Google Shape;128;p22"/>
          <p:cNvPicPr preferRelativeResize="0"/>
          <p:nvPr/>
        </p:nvPicPr>
        <p:blipFill>
          <a:blip r:embed="rId5">
            <a:alphaModFix/>
          </a:blip>
          <a:stretch>
            <a:fillRect/>
          </a:stretch>
        </p:blipFill>
        <p:spPr>
          <a:xfrm>
            <a:off x="5245650" y="3208930"/>
            <a:ext cx="3841499" cy="1368420"/>
          </a:xfrm>
          <a:prstGeom prst="rect">
            <a:avLst/>
          </a:prstGeom>
          <a:noFill/>
          <a:ln>
            <a:noFill/>
          </a:ln>
        </p:spPr>
      </p:pic>
      <p:sp>
        <p:nvSpPr>
          <p:cNvPr id="129" name="Google Shape;129;p22"/>
          <p:cNvSpPr txBox="1"/>
          <p:nvPr/>
        </p:nvSpPr>
        <p:spPr>
          <a:xfrm>
            <a:off x="6898100" y="2707250"/>
            <a:ext cx="15216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Input nodes</a:t>
            </a:r>
            <a:endParaRPr sz="900">
              <a:latin typeface="Open Sans"/>
              <a:ea typeface="Open Sans"/>
              <a:cs typeface="Open Sans"/>
              <a:sym typeface="Open Sans"/>
            </a:endParaRPr>
          </a:p>
        </p:txBody>
      </p:sp>
      <p:sp>
        <p:nvSpPr>
          <p:cNvPr id="130" name="Google Shape;130;p22"/>
          <p:cNvSpPr txBox="1"/>
          <p:nvPr/>
        </p:nvSpPr>
        <p:spPr>
          <a:xfrm>
            <a:off x="7064300" y="4653550"/>
            <a:ext cx="15894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Weights</a:t>
            </a:r>
            <a:endParaRPr sz="900">
              <a:latin typeface="Open Sans"/>
              <a:ea typeface="Open Sans"/>
              <a:cs typeface="Open Sans"/>
              <a:sym typeface="Open Sans"/>
            </a:endParaRPr>
          </a:p>
        </p:txBody>
      </p:sp>
      <p:cxnSp>
        <p:nvCxnSpPr>
          <p:cNvPr id="131" name="Google Shape;131;p22"/>
          <p:cNvCxnSpPr/>
          <p:nvPr/>
        </p:nvCxnSpPr>
        <p:spPr>
          <a:xfrm>
            <a:off x="5537925" y="1158600"/>
            <a:ext cx="6300" cy="347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315925"/>
            <a:ext cx="85206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Expanded neural network</a:t>
            </a:r>
            <a:endParaRPr sz="3600"/>
          </a:p>
        </p:txBody>
      </p:sp>
      <p:pic>
        <p:nvPicPr>
          <p:cNvPr id="137" name="Google Shape;137;p23"/>
          <p:cNvPicPr preferRelativeResize="0"/>
          <p:nvPr/>
        </p:nvPicPr>
        <p:blipFill>
          <a:blip r:embed="rId3">
            <a:alphaModFix/>
          </a:blip>
          <a:stretch>
            <a:fillRect/>
          </a:stretch>
        </p:blipFill>
        <p:spPr>
          <a:xfrm>
            <a:off x="580975" y="1534450"/>
            <a:ext cx="5343425" cy="2686050"/>
          </a:xfrm>
          <a:prstGeom prst="rect">
            <a:avLst/>
          </a:prstGeom>
          <a:noFill/>
          <a:ln>
            <a:noFill/>
          </a:ln>
        </p:spPr>
      </p:pic>
      <p:pic>
        <p:nvPicPr>
          <p:cNvPr id="138" name="Google Shape;138;p23"/>
          <p:cNvPicPr preferRelativeResize="0"/>
          <p:nvPr/>
        </p:nvPicPr>
        <p:blipFill>
          <a:blip r:embed="rId4">
            <a:alphaModFix/>
          </a:blip>
          <a:stretch>
            <a:fillRect/>
          </a:stretch>
        </p:blipFill>
        <p:spPr>
          <a:xfrm>
            <a:off x="4994250" y="320475"/>
            <a:ext cx="4302150" cy="1998225"/>
          </a:xfrm>
          <a:prstGeom prst="rect">
            <a:avLst/>
          </a:prstGeom>
          <a:noFill/>
          <a:ln>
            <a:noFill/>
          </a:ln>
        </p:spPr>
      </p:pic>
      <p:sp>
        <p:nvSpPr>
          <p:cNvPr id="139" name="Google Shape;139;p23"/>
          <p:cNvSpPr txBox="1"/>
          <p:nvPr/>
        </p:nvSpPr>
        <p:spPr>
          <a:xfrm>
            <a:off x="6762150" y="2166300"/>
            <a:ext cx="1749600" cy="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Linear operation</a:t>
            </a:r>
            <a:endParaRPr sz="900">
              <a:latin typeface="Open Sans"/>
              <a:ea typeface="Open Sans"/>
              <a:cs typeface="Open Sans"/>
              <a:sym typeface="Open Sans"/>
            </a:endParaRPr>
          </a:p>
        </p:txBody>
      </p:sp>
      <p:cxnSp>
        <p:nvCxnSpPr>
          <p:cNvPr id="140" name="Google Shape;140;p23"/>
          <p:cNvCxnSpPr/>
          <p:nvPr/>
        </p:nvCxnSpPr>
        <p:spPr>
          <a:xfrm>
            <a:off x="5842725" y="1006200"/>
            <a:ext cx="6300" cy="3474300"/>
          </a:xfrm>
          <a:prstGeom prst="straightConnector1">
            <a:avLst/>
          </a:prstGeom>
          <a:noFill/>
          <a:ln cap="flat" cmpd="sng" w="9525">
            <a:solidFill>
              <a:schemeClr val="dk2"/>
            </a:solidFill>
            <a:prstDash val="solid"/>
            <a:round/>
            <a:headEnd len="med" w="med" type="none"/>
            <a:tailEnd len="med" w="med" type="none"/>
          </a:ln>
        </p:spPr>
      </p:cxnSp>
      <p:pic>
        <p:nvPicPr>
          <p:cNvPr id="141" name="Google Shape;141;p23"/>
          <p:cNvPicPr preferRelativeResize="0"/>
          <p:nvPr/>
        </p:nvPicPr>
        <p:blipFill>
          <a:blip r:embed="rId5">
            <a:alphaModFix/>
          </a:blip>
          <a:stretch>
            <a:fillRect/>
          </a:stretch>
        </p:blipFill>
        <p:spPr>
          <a:xfrm>
            <a:off x="5671525" y="2674825"/>
            <a:ext cx="3236974" cy="1897250"/>
          </a:xfrm>
          <a:prstGeom prst="rect">
            <a:avLst/>
          </a:prstGeom>
          <a:noFill/>
          <a:ln>
            <a:noFill/>
          </a:ln>
        </p:spPr>
      </p:pic>
      <p:sp>
        <p:nvSpPr>
          <p:cNvPr id="142" name="Google Shape;142;p23"/>
          <p:cNvSpPr txBox="1"/>
          <p:nvPr/>
        </p:nvSpPr>
        <p:spPr>
          <a:xfrm>
            <a:off x="487775" y="4572075"/>
            <a:ext cx="39879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legreya"/>
                <a:ea typeface="Alegreya"/>
                <a:cs typeface="Alegreya"/>
                <a:sym typeface="Alegreya"/>
              </a:rPr>
              <a:t>`Input times weights and activate`</a:t>
            </a:r>
            <a:endParaRPr b="1">
              <a:latin typeface="Alegreya"/>
              <a:ea typeface="Alegreya"/>
              <a:cs typeface="Alegreya"/>
              <a:sym typeface="Alegrey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315925"/>
            <a:ext cx="85206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Sigmoid/logistic function</a:t>
            </a:r>
            <a:endParaRPr sz="3600"/>
          </a:p>
        </p:txBody>
      </p:sp>
      <p:pic>
        <p:nvPicPr>
          <p:cNvPr id="148" name="Google Shape;148;p24"/>
          <p:cNvPicPr preferRelativeResize="0"/>
          <p:nvPr/>
        </p:nvPicPr>
        <p:blipFill>
          <a:blip r:embed="rId3">
            <a:alphaModFix/>
          </a:blip>
          <a:stretch>
            <a:fillRect/>
          </a:stretch>
        </p:blipFill>
        <p:spPr>
          <a:xfrm>
            <a:off x="353975" y="1115525"/>
            <a:ext cx="4676126" cy="2600325"/>
          </a:xfrm>
          <a:prstGeom prst="rect">
            <a:avLst/>
          </a:prstGeom>
          <a:noFill/>
          <a:ln>
            <a:noFill/>
          </a:ln>
        </p:spPr>
      </p:pic>
      <p:sp>
        <p:nvSpPr>
          <p:cNvPr id="149" name="Google Shape;149;p24"/>
          <p:cNvSpPr txBox="1"/>
          <p:nvPr/>
        </p:nvSpPr>
        <p:spPr>
          <a:xfrm>
            <a:off x="5631300" y="735375"/>
            <a:ext cx="3233100" cy="149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i="1" lang="en">
                <a:solidFill>
                  <a:schemeClr val="dk1"/>
                </a:solidFill>
              </a:rPr>
              <a:t>Other Popular Activation Functions:</a:t>
            </a:r>
            <a:endParaRPr i="1">
              <a:solidFill>
                <a:schemeClr val="dk1"/>
              </a:solidFill>
            </a:endParaRPr>
          </a:p>
          <a:p>
            <a:pPr indent="-317500" lvl="0" marL="457200" rtl="0" algn="l">
              <a:lnSpc>
                <a:spcPct val="115000"/>
              </a:lnSpc>
              <a:spcBef>
                <a:spcPts val="1200"/>
              </a:spcBef>
              <a:spcAft>
                <a:spcPts val="0"/>
              </a:spcAft>
              <a:buClr>
                <a:schemeClr val="dk1"/>
              </a:buClr>
              <a:buSzPts val="1400"/>
              <a:buChar char="●"/>
            </a:pPr>
            <a:r>
              <a:rPr i="1" lang="en">
                <a:solidFill>
                  <a:schemeClr val="dk1"/>
                </a:solidFill>
              </a:rPr>
              <a:t>Tanh — Hyperbolic tangent</a:t>
            </a:r>
            <a:endParaRPr i="1">
              <a:solidFill>
                <a:schemeClr val="dk1"/>
              </a:solidFill>
            </a:endParaRPr>
          </a:p>
          <a:p>
            <a:pPr indent="-317500" lvl="0" marL="457200" rtl="0" algn="l">
              <a:lnSpc>
                <a:spcPct val="115000"/>
              </a:lnSpc>
              <a:spcBef>
                <a:spcPts val="0"/>
              </a:spcBef>
              <a:spcAft>
                <a:spcPts val="0"/>
              </a:spcAft>
              <a:buClr>
                <a:schemeClr val="dk1"/>
              </a:buClr>
              <a:buSzPts val="1400"/>
              <a:buChar char="●"/>
            </a:pPr>
            <a:r>
              <a:rPr i="1" lang="en">
                <a:solidFill>
                  <a:schemeClr val="dk1"/>
                </a:solidFill>
              </a:rPr>
              <a:t>ReLu -Rectified linear units</a:t>
            </a:r>
            <a:endParaRPr i="1">
              <a:solidFill>
                <a:schemeClr val="dk1"/>
              </a:solidFill>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315925"/>
            <a:ext cx="8520600" cy="72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OR gate</a:t>
            </a:r>
            <a:endParaRPr sz="3600"/>
          </a:p>
        </p:txBody>
      </p:sp>
      <p:pic>
        <p:nvPicPr>
          <p:cNvPr id="155" name="Google Shape;155;p25"/>
          <p:cNvPicPr preferRelativeResize="0"/>
          <p:nvPr/>
        </p:nvPicPr>
        <p:blipFill>
          <a:blip r:embed="rId3">
            <a:alphaModFix/>
          </a:blip>
          <a:stretch>
            <a:fillRect/>
          </a:stretch>
        </p:blipFill>
        <p:spPr>
          <a:xfrm>
            <a:off x="6076176" y="1445900"/>
            <a:ext cx="2717975" cy="2459125"/>
          </a:xfrm>
          <a:prstGeom prst="rect">
            <a:avLst/>
          </a:prstGeom>
          <a:noFill/>
          <a:ln>
            <a:noFill/>
          </a:ln>
        </p:spPr>
      </p:pic>
      <p:pic>
        <p:nvPicPr>
          <p:cNvPr id="156" name="Google Shape;156;p25"/>
          <p:cNvPicPr preferRelativeResize="0"/>
          <p:nvPr/>
        </p:nvPicPr>
        <p:blipFill>
          <a:blip r:embed="rId4">
            <a:alphaModFix/>
          </a:blip>
          <a:stretch>
            <a:fillRect/>
          </a:stretch>
        </p:blipFill>
        <p:spPr>
          <a:xfrm>
            <a:off x="219425" y="1592150"/>
            <a:ext cx="4637850" cy="2371725"/>
          </a:xfrm>
          <a:prstGeom prst="rect">
            <a:avLst/>
          </a:prstGeom>
          <a:noFill/>
          <a:ln>
            <a:noFill/>
          </a:ln>
        </p:spPr>
      </p:pic>
      <p:cxnSp>
        <p:nvCxnSpPr>
          <p:cNvPr id="157" name="Google Shape;157;p25"/>
          <p:cNvCxnSpPr/>
          <p:nvPr/>
        </p:nvCxnSpPr>
        <p:spPr>
          <a:xfrm>
            <a:off x="5605050" y="1000125"/>
            <a:ext cx="6300" cy="347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315925"/>
            <a:ext cx="8520600" cy="5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Forward propagation of first input</a:t>
            </a:r>
            <a:endParaRPr sz="3600"/>
          </a:p>
        </p:txBody>
      </p:sp>
      <p:pic>
        <p:nvPicPr>
          <p:cNvPr id="163" name="Google Shape;163;p26"/>
          <p:cNvPicPr preferRelativeResize="0"/>
          <p:nvPr/>
        </p:nvPicPr>
        <p:blipFill rotWithShape="1">
          <a:blip r:embed="rId3">
            <a:alphaModFix/>
          </a:blip>
          <a:srcRect b="0" l="-6490" r="6490" t="0"/>
          <a:stretch/>
        </p:blipFill>
        <p:spPr>
          <a:xfrm>
            <a:off x="36775" y="1119025"/>
            <a:ext cx="7014425" cy="3680700"/>
          </a:xfrm>
          <a:prstGeom prst="rect">
            <a:avLst/>
          </a:prstGeom>
          <a:noFill/>
          <a:ln>
            <a:noFill/>
          </a:ln>
        </p:spPr>
      </p:pic>
      <p:sp>
        <p:nvSpPr>
          <p:cNvPr id="164" name="Google Shape;164;p26"/>
          <p:cNvSpPr txBox="1"/>
          <p:nvPr/>
        </p:nvSpPr>
        <p:spPr>
          <a:xfrm>
            <a:off x="7160900" y="1152325"/>
            <a:ext cx="1671300" cy="19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chemeClr val="dk1"/>
                </a:solidFill>
                <a:highlight>
                  <a:srgbClr val="FFFFFF"/>
                </a:highlight>
                <a:latin typeface="Georgia"/>
                <a:ea typeface="Georgia"/>
                <a:cs typeface="Georgia"/>
                <a:sym typeface="Georgia"/>
              </a:rPr>
              <a:t>x</a:t>
            </a:r>
            <a:r>
              <a:rPr b="1" i="1" lang="en" sz="1600">
                <a:solidFill>
                  <a:schemeClr val="dk1"/>
                </a:solidFill>
                <a:highlight>
                  <a:srgbClr val="FFFFFF"/>
                </a:highlight>
                <a:latin typeface="Georgia"/>
                <a:ea typeface="Georgia"/>
                <a:cs typeface="Georgia"/>
                <a:sym typeface="Georgia"/>
              </a:rPr>
              <a:t>₁=0</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chemeClr val="dk1"/>
                </a:solidFill>
                <a:highlight>
                  <a:srgbClr val="FFFFFF"/>
                </a:highlight>
                <a:latin typeface="Georgia"/>
                <a:ea typeface="Georgia"/>
                <a:cs typeface="Georgia"/>
                <a:sym typeface="Georgia"/>
              </a:rPr>
              <a:t>x2=0</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000">
                <a:solidFill>
                  <a:schemeClr val="dk1"/>
                </a:solidFill>
                <a:highlight>
                  <a:srgbClr val="FFFFFF"/>
                </a:highlight>
                <a:latin typeface="Georgia"/>
                <a:ea typeface="Georgia"/>
                <a:cs typeface="Georgia"/>
                <a:sym typeface="Georgia"/>
              </a:rPr>
              <a:t>Randomly selected</a:t>
            </a:r>
            <a:endParaRPr b="1" i="1" sz="10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chemeClr val="dk1"/>
                </a:solidFill>
                <a:highlight>
                  <a:srgbClr val="FFFFFF"/>
                </a:highlight>
                <a:latin typeface="Georgia"/>
                <a:ea typeface="Georgia"/>
                <a:cs typeface="Georgia"/>
                <a:sym typeface="Georgia"/>
              </a:rPr>
              <a:t>w</a:t>
            </a:r>
            <a:r>
              <a:rPr b="1" i="1" lang="en" sz="1600">
                <a:solidFill>
                  <a:schemeClr val="dk1"/>
                </a:solidFill>
                <a:highlight>
                  <a:srgbClr val="FFFFFF"/>
                </a:highlight>
                <a:latin typeface="Georgia"/>
                <a:ea typeface="Georgia"/>
                <a:cs typeface="Georgia"/>
                <a:sym typeface="Georgia"/>
              </a:rPr>
              <a:t>1 =0.1</a:t>
            </a:r>
            <a:endParaRPr b="1" i="1"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i="1" lang="en" sz="1600">
                <a:solidFill>
                  <a:schemeClr val="dk1"/>
                </a:solidFill>
                <a:highlight>
                  <a:srgbClr val="FFFFFF"/>
                </a:highlight>
                <a:latin typeface="Georgia"/>
                <a:ea typeface="Georgia"/>
                <a:cs typeface="Georgia"/>
                <a:sym typeface="Georgia"/>
              </a:rPr>
              <a:t>w2=0.6</a:t>
            </a:r>
            <a:endParaRPr b="1" i="1" sz="16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315925"/>
            <a:ext cx="8520600" cy="5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Loss Function</a:t>
            </a:r>
            <a:endParaRPr sz="3600"/>
          </a:p>
        </p:txBody>
      </p:sp>
      <p:pic>
        <p:nvPicPr>
          <p:cNvPr id="170" name="Google Shape;170;p27"/>
          <p:cNvPicPr preferRelativeResize="0"/>
          <p:nvPr/>
        </p:nvPicPr>
        <p:blipFill>
          <a:blip r:embed="rId3">
            <a:alphaModFix/>
          </a:blip>
          <a:stretch>
            <a:fillRect/>
          </a:stretch>
        </p:blipFill>
        <p:spPr>
          <a:xfrm>
            <a:off x="5089175" y="1366663"/>
            <a:ext cx="3552825" cy="1552575"/>
          </a:xfrm>
          <a:prstGeom prst="rect">
            <a:avLst/>
          </a:prstGeom>
          <a:noFill/>
          <a:ln>
            <a:noFill/>
          </a:ln>
        </p:spPr>
      </p:pic>
      <p:pic>
        <p:nvPicPr>
          <p:cNvPr id="171" name="Google Shape;171;p27"/>
          <p:cNvPicPr preferRelativeResize="0"/>
          <p:nvPr/>
        </p:nvPicPr>
        <p:blipFill>
          <a:blip r:embed="rId4">
            <a:alphaModFix/>
          </a:blip>
          <a:stretch>
            <a:fillRect/>
          </a:stretch>
        </p:blipFill>
        <p:spPr>
          <a:xfrm>
            <a:off x="418823" y="1299625"/>
            <a:ext cx="3792474" cy="2307325"/>
          </a:xfrm>
          <a:prstGeom prst="rect">
            <a:avLst/>
          </a:prstGeom>
          <a:noFill/>
          <a:ln>
            <a:noFill/>
          </a:ln>
        </p:spPr>
      </p:pic>
      <p:pic>
        <p:nvPicPr>
          <p:cNvPr id="172" name="Google Shape;172;p27"/>
          <p:cNvPicPr preferRelativeResize="0"/>
          <p:nvPr/>
        </p:nvPicPr>
        <p:blipFill>
          <a:blip r:embed="rId5">
            <a:alphaModFix/>
          </a:blip>
          <a:stretch>
            <a:fillRect/>
          </a:stretch>
        </p:blipFill>
        <p:spPr>
          <a:xfrm>
            <a:off x="476850" y="3990225"/>
            <a:ext cx="5264075" cy="83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315925"/>
            <a:ext cx="8520600" cy="6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Loss function visualized</a:t>
            </a:r>
            <a:endParaRPr sz="3600"/>
          </a:p>
        </p:txBody>
      </p:sp>
      <p:pic>
        <p:nvPicPr>
          <p:cNvPr id="178" name="Google Shape;178;p28"/>
          <p:cNvPicPr preferRelativeResize="0"/>
          <p:nvPr/>
        </p:nvPicPr>
        <p:blipFill>
          <a:blip r:embed="rId3">
            <a:alphaModFix/>
          </a:blip>
          <a:stretch>
            <a:fillRect/>
          </a:stretch>
        </p:blipFill>
        <p:spPr>
          <a:xfrm>
            <a:off x="2395550" y="1225225"/>
            <a:ext cx="4352925" cy="3559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 all the weights: Gradient descent</a:t>
            </a:r>
            <a:endParaRPr/>
          </a:p>
        </p:txBody>
      </p:sp>
      <p:sp>
        <p:nvSpPr>
          <p:cNvPr id="184" name="Google Shape;184;p29"/>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185" name="Google Shape;185;p29"/>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9"/>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187" name="Google Shape;187;p29"/>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188" name="Google Shape;188;p29"/>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189" name="Google Shape;189;p29"/>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190" name="Google Shape;190;p29"/>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191" name="Google Shape;191;p29"/>
          <p:cNvSpPr txBox="1"/>
          <p:nvPr/>
        </p:nvSpPr>
        <p:spPr>
          <a:xfrm>
            <a:off x="483100" y="2327050"/>
            <a:ext cx="21030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 all the weights: Gradient descent</a:t>
            </a:r>
            <a:endParaRPr/>
          </a:p>
        </p:txBody>
      </p:sp>
      <p:sp>
        <p:nvSpPr>
          <p:cNvPr id="197" name="Google Shape;197;p30"/>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198" name="Google Shape;198;p30"/>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30"/>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00" name="Google Shape;200;p30"/>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01" name="Google Shape;201;p30"/>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02" name="Google Shape;202;p30"/>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03" name="Google Shape;203;p30"/>
          <p:cNvCxnSpPr/>
          <p:nvPr/>
        </p:nvCxnSpPr>
        <p:spPr>
          <a:xfrm rot="10800000">
            <a:off x="2854225" y="1948400"/>
            <a:ext cx="170400" cy="345000"/>
          </a:xfrm>
          <a:prstGeom prst="straightConnector1">
            <a:avLst/>
          </a:prstGeom>
          <a:noFill/>
          <a:ln cap="flat" cmpd="sng" w="19050">
            <a:solidFill>
              <a:srgbClr val="000000"/>
            </a:solidFill>
            <a:prstDash val="solid"/>
            <a:round/>
            <a:headEnd len="med" w="med" type="none"/>
            <a:tailEnd len="med" w="med" type="triangle"/>
          </a:ln>
        </p:spPr>
      </p:cxnSp>
      <p:cxnSp>
        <p:nvCxnSpPr>
          <p:cNvPr id="204" name="Google Shape;204;p30"/>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cxnSp>
        <p:nvCxnSpPr>
          <p:cNvPr id="205" name="Google Shape;205;p30"/>
          <p:cNvCxnSpPr/>
          <p:nvPr/>
        </p:nvCxnSpPr>
        <p:spPr>
          <a:xfrm rot="10800000">
            <a:off x="1846000" y="1958000"/>
            <a:ext cx="934800" cy="0"/>
          </a:xfrm>
          <a:prstGeom prst="straightConnector1">
            <a:avLst/>
          </a:prstGeom>
          <a:noFill/>
          <a:ln cap="flat" cmpd="sng" w="9525">
            <a:solidFill>
              <a:srgbClr val="000000"/>
            </a:solidFill>
            <a:prstDash val="solid"/>
            <a:round/>
            <a:headEnd len="med" w="med" type="none"/>
            <a:tailEnd len="med" w="med" type="none"/>
          </a:ln>
        </p:spPr>
      </p:cxnSp>
      <p:sp>
        <p:nvSpPr>
          <p:cNvPr id="206" name="Google Shape;206;p30"/>
          <p:cNvSpPr txBox="1"/>
          <p:nvPr/>
        </p:nvSpPr>
        <p:spPr>
          <a:xfrm>
            <a:off x="483100" y="2327050"/>
            <a:ext cx="18069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sp>
        <p:nvSpPr>
          <p:cNvPr id="207" name="Google Shape;207;p30"/>
          <p:cNvSpPr txBox="1"/>
          <p:nvPr/>
        </p:nvSpPr>
        <p:spPr>
          <a:xfrm>
            <a:off x="635500" y="1717450"/>
            <a:ext cx="1513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lower weight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 all the weights: Gradient descent</a:t>
            </a:r>
            <a:endParaRPr/>
          </a:p>
        </p:txBody>
      </p:sp>
      <p:sp>
        <p:nvSpPr>
          <p:cNvPr id="213" name="Google Shape;213;p31"/>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214" name="Google Shape;214;p31"/>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31"/>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16" name="Google Shape;216;p31"/>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17" name="Google Shape;217;p31"/>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18" name="Google Shape;218;p31"/>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19" name="Google Shape;219;p31"/>
          <p:cNvCxnSpPr/>
          <p:nvPr/>
        </p:nvCxnSpPr>
        <p:spPr>
          <a:xfrm rot="10800000">
            <a:off x="2854225" y="1948400"/>
            <a:ext cx="170400" cy="345000"/>
          </a:xfrm>
          <a:prstGeom prst="straightConnector1">
            <a:avLst/>
          </a:prstGeom>
          <a:noFill/>
          <a:ln cap="flat" cmpd="sng" w="19050">
            <a:solidFill>
              <a:srgbClr val="000000"/>
            </a:solidFill>
            <a:prstDash val="solid"/>
            <a:round/>
            <a:headEnd len="med" w="med" type="none"/>
            <a:tailEnd len="med" w="med" type="triangle"/>
          </a:ln>
        </p:spPr>
      </p:cxnSp>
      <p:cxnSp>
        <p:nvCxnSpPr>
          <p:cNvPr id="220" name="Google Shape;220;p31"/>
          <p:cNvCxnSpPr/>
          <p:nvPr/>
        </p:nvCxnSpPr>
        <p:spPr>
          <a:xfrm>
            <a:off x="3309975" y="2815550"/>
            <a:ext cx="213300" cy="354600"/>
          </a:xfrm>
          <a:prstGeom prst="straightConnector1">
            <a:avLst/>
          </a:prstGeom>
          <a:noFill/>
          <a:ln cap="flat" cmpd="sng" w="19050">
            <a:solidFill>
              <a:srgbClr val="000000"/>
            </a:solidFill>
            <a:prstDash val="solid"/>
            <a:round/>
            <a:headEnd len="med" w="med" type="none"/>
            <a:tailEnd len="med" w="med" type="triangle"/>
          </a:ln>
        </p:spPr>
      </p:cxnSp>
      <p:cxnSp>
        <p:nvCxnSpPr>
          <p:cNvPr id="221" name="Google Shape;221;p31"/>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cxnSp>
        <p:nvCxnSpPr>
          <p:cNvPr id="222" name="Google Shape;222;p31"/>
          <p:cNvCxnSpPr/>
          <p:nvPr/>
        </p:nvCxnSpPr>
        <p:spPr>
          <a:xfrm rot="10800000">
            <a:off x="1846000" y="3177200"/>
            <a:ext cx="934800" cy="0"/>
          </a:xfrm>
          <a:prstGeom prst="straightConnector1">
            <a:avLst/>
          </a:prstGeom>
          <a:noFill/>
          <a:ln cap="flat" cmpd="sng" w="9525">
            <a:solidFill>
              <a:srgbClr val="000000"/>
            </a:solidFill>
            <a:prstDash val="solid"/>
            <a:round/>
            <a:headEnd len="med" w="med" type="none"/>
            <a:tailEnd len="med" w="med" type="none"/>
          </a:ln>
        </p:spPr>
      </p:cxnSp>
      <p:cxnSp>
        <p:nvCxnSpPr>
          <p:cNvPr id="223" name="Google Shape;223;p31"/>
          <p:cNvCxnSpPr/>
          <p:nvPr/>
        </p:nvCxnSpPr>
        <p:spPr>
          <a:xfrm rot="10800000">
            <a:off x="1846000" y="1958000"/>
            <a:ext cx="934800" cy="0"/>
          </a:xfrm>
          <a:prstGeom prst="straightConnector1">
            <a:avLst/>
          </a:prstGeom>
          <a:noFill/>
          <a:ln cap="flat" cmpd="sng" w="9525">
            <a:solidFill>
              <a:srgbClr val="000000"/>
            </a:solidFill>
            <a:prstDash val="solid"/>
            <a:round/>
            <a:headEnd len="med" w="med" type="none"/>
            <a:tailEnd len="med" w="med" type="none"/>
          </a:ln>
        </p:spPr>
      </p:cxnSp>
      <p:sp>
        <p:nvSpPr>
          <p:cNvPr id="224" name="Google Shape;224;p31"/>
          <p:cNvSpPr txBox="1"/>
          <p:nvPr/>
        </p:nvSpPr>
        <p:spPr>
          <a:xfrm>
            <a:off x="483100" y="2327050"/>
            <a:ext cx="20112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sp>
        <p:nvSpPr>
          <p:cNvPr id="225" name="Google Shape;225;p31"/>
          <p:cNvSpPr txBox="1"/>
          <p:nvPr/>
        </p:nvSpPr>
        <p:spPr>
          <a:xfrm>
            <a:off x="635500" y="1717450"/>
            <a:ext cx="1640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lower weight</a:t>
            </a:r>
            <a:endParaRPr/>
          </a:p>
        </p:txBody>
      </p:sp>
      <p:sp>
        <p:nvSpPr>
          <p:cNvPr id="226" name="Google Shape;226;p31"/>
          <p:cNvSpPr txBox="1"/>
          <p:nvPr/>
        </p:nvSpPr>
        <p:spPr>
          <a:xfrm>
            <a:off x="559300" y="2936650"/>
            <a:ext cx="1640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higher weight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Agenda</a:t>
            </a:r>
            <a:endParaRPr sz="3600"/>
          </a:p>
        </p:txBody>
      </p:sp>
      <p:sp>
        <p:nvSpPr>
          <p:cNvPr id="69" name="Google Shape;69;p14"/>
          <p:cNvSpPr txBox="1"/>
          <p:nvPr>
            <p:ph idx="1" type="body"/>
          </p:nvPr>
        </p:nvSpPr>
        <p:spPr>
          <a:xfrm>
            <a:off x="311700" y="859275"/>
            <a:ext cx="8520600" cy="3778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Machine Learning Basics</a:t>
            </a:r>
            <a:endParaRPr/>
          </a:p>
          <a:p>
            <a:pPr indent="-342900" lvl="0" marL="457200" rtl="0" algn="l">
              <a:spcBef>
                <a:spcPts val="0"/>
              </a:spcBef>
              <a:spcAft>
                <a:spcPts val="0"/>
              </a:spcAft>
              <a:buSzPts val="1800"/>
              <a:buChar char="●"/>
            </a:pPr>
            <a:r>
              <a:rPr lang="en"/>
              <a:t>Supervised vs Unsupervised Learning</a:t>
            </a:r>
            <a:endParaRPr/>
          </a:p>
          <a:p>
            <a:pPr indent="-342900" lvl="0" marL="457200" rtl="0" algn="l">
              <a:spcBef>
                <a:spcPts val="0"/>
              </a:spcBef>
              <a:spcAft>
                <a:spcPts val="0"/>
              </a:spcAft>
              <a:buSzPts val="1800"/>
              <a:buChar char="●"/>
            </a:pPr>
            <a:r>
              <a:rPr lang="en"/>
              <a:t>AI vs ML vs DL</a:t>
            </a:r>
            <a:endParaRPr/>
          </a:p>
          <a:p>
            <a:pPr indent="-342900" lvl="0" marL="457200" rtl="0" algn="l">
              <a:spcBef>
                <a:spcPts val="0"/>
              </a:spcBef>
              <a:spcAft>
                <a:spcPts val="0"/>
              </a:spcAft>
              <a:buSzPts val="1800"/>
              <a:buChar char="●"/>
            </a:pPr>
            <a:r>
              <a:rPr lang="en"/>
              <a:t>Slope of Line</a:t>
            </a:r>
            <a:endParaRPr/>
          </a:p>
          <a:p>
            <a:pPr indent="-342900" lvl="0" marL="457200" rtl="0" algn="l">
              <a:spcBef>
                <a:spcPts val="0"/>
              </a:spcBef>
              <a:spcAft>
                <a:spcPts val="0"/>
              </a:spcAft>
              <a:buSzPts val="1800"/>
              <a:buChar char="●"/>
            </a:pPr>
            <a:r>
              <a:rPr lang="en"/>
              <a:t>Differentiation Chain Rule</a:t>
            </a:r>
            <a:endParaRPr/>
          </a:p>
          <a:p>
            <a:pPr indent="-342900" lvl="0" marL="457200" rtl="0" algn="l">
              <a:spcBef>
                <a:spcPts val="0"/>
              </a:spcBef>
              <a:spcAft>
                <a:spcPts val="0"/>
              </a:spcAft>
              <a:buSzPts val="1800"/>
              <a:buChar char="●"/>
            </a:pPr>
            <a:r>
              <a:rPr lang="en"/>
              <a:t>Components of NN</a:t>
            </a:r>
            <a:endParaRPr/>
          </a:p>
          <a:p>
            <a:pPr indent="-342900" lvl="0" marL="457200" rtl="0" algn="l">
              <a:spcBef>
                <a:spcPts val="0"/>
              </a:spcBef>
              <a:spcAft>
                <a:spcPts val="0"/>
              </a:spcAft>
              <a:buSzPts val="1800"/>
              <a:buChar char="●"/>
            </a:pPr>
            <a:r>
              <a:rPr lang="en"/>
              <a:t>Forward Propagation</a:t>
            </a:r>
            <a:endParaRPr/>
          </a:p>
          <a:p>
            <a:pPr indent="-342900" lvl="0" marL="457200" rtl="0" algn="l">
              <a:spcBef>
                <a:spcPts val="0"/>
              </a:spcBef>
              <a:spcAft>
                <a:spcPts val="0"/>
              </a:spcAft>
              <a:buSzPts val="1800"/>
              <a:buChar char="●"/>
            </a:pPr>
            <a:r>
              <a:rPr lang="en"/>
              <a:t>Loss Function</a:t>
            </a:r>
            <a:endParaRPr/>
          </a:p>
          <a:p>
            <a:pPr indent="-342900" lvl="0" marL="457200" rtl="0" algn="l">
              <a:spcBef>
                <a:spcPts val="0"/>
              </a:spcBef>
              <a:spcAft>
                <a:spcPts val="0"/>
              </a:spcAft>
              <a:buSzPts val="1800"/>
              <a:buChar char="●"/>
            </a:pPr>
            <a:r>
              <a:rPr lang="en"/>
              <a:t>Backward Propagation</a:t>
            </a:r>
            <a:endParaRPr/>
          </a:p>
          <a:p>
            <a:pPr indent="-342900" lvl="0" marL="457200" rtl="0" algn="l">
              <a:spcBef>
                <a:spcPts val="0"/>
              </a:spcBef>
              <a:spcAft>
                <a:spcPts val="0"/>
              </a:spcAft>
              <a:buSzPts val="1800"/>
              <a:buChar char="●"/>
            </a:pPr>
            <a:r>
              <a:rPr lang="en"/>
              <a:t>Forward Propagation</a:t>
            </a:r>
            <a:endParaRPr/>
          </a:p>
          <a:p>
            <a:pPr indent="-342900" lvl="0" marL="457200" rtl="0" algn="l">
              <a:spcBef>
                <a:spcPts val="0"/>
              </a:spcBef>
              <a:spcAft>
                <a:spcPts val="0"/>
              </a:spcAft>
              <a:buSzPts val="1800"/>
              <a:buChar char="●"/>
            </a:pPr>
            <a:r>
              <a:rPr lang="en"/>
              <a:t>Bias</a:t>
            </a:r>
            <a:endParaRPr/>
          </a:p>
          <a:p>
            <a:pPr indent="-342900" lvl="0" marL="457200" rtl="0" algn="l">
              <a:spcBef>
                <a:spcPts val="0"/>
              </a:spcBef>
              <a:spcAft>
                <a:spcPts val="0"/>
              </a:spcAft>
              <a:buSzPts val="1800"/>
              <a:buChar char="●"/>
            </a:pPr>
            <a:r>
              <a:rPr lang="en"/>
              <a:t>Learning Rate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274950" y="268350"/>
            <a:ext cx="8676300" cy="74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Numerically calculating the gradient is very expensive</a:t>
            </a:r>
            <a:endParaRPr sz="3600"/>
          </a:p>
        </p:txBody>
      </p:sp>
      <p:sp>
        <p:nvSpPr>
          <p:cNvPr id="232" name="Google Shape;232;p32"/>
          <p:cNvSpPr/>
          <p:nvPr/>
        </p:nvSpPr>
        <p:spPr>
          <a:xfrm>
            <a:off x="4989025" y="1982875"/>
            <a:ext cx="122400" cy="12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304950" y="1008723"/>
            <a:ext cx="7831600" cy="2401150"/>
          </a:xfrm>
          <a:custGeom>
            <a:rect b="b" l="l" r="r" t="t"/>
            <a:pathLst>
              <a:path extrusionOk="0" h="96046" w="313264">
                <a:moveTo>
                  <a:pt x="0" y="48238"/>
                </a:moveTo>
                <a:cubicBezTo>
                  <a:pt x="778" y="34968"/>
                  <a:pt x="13905" y="21933"/>
                  <a:pt x="26801" y="18709"/>
                </a:cubicBezTo>
                <a:cubicBezTo>
                  <a:pt x="33860" y="16944"/>
                  <a:pt x="41813" y="20802"/>
                  <a:pt x="47664" y="25128"/>
                </a:cubicBezTo>
                <a:cubicBezTo>
                  <a:pt x="75175" y="45469"/>
                  <a:pt x="89378" y="103400"/>
                  <a:pt x="122609" y="95260"/>
                </a:cubicBezTo>
                <a:cubicBezTo>
                  <a:pt x="134126" y="92439"/>
                  <a:pt x="142859" y="82894"/>
                  <a:pt x="152620" y="76162"/>
                </a:cubicBezTo>
                <a:cubicBezTo>
                  <a:pt x="156480" y="73500"/>
                  <a:pt x="160689" y="68260"/>
                  <a:pt x="165138" y="69743"/>
                </a:cubicBezTo>
                <a:cubicBezTo>
                  <a:pt x="169922" y="71338"/>
                  <a:pt x="171523" y="77572"/>
                  <a:pt x="175088" y="81137"/>
                </a:cubicBezTo>
                <a:cubicBezTo>
                  <a:pt x="178650" y="84699"/>
                  <a:pt x="184122" y="85873"/>
                  <a:pt x="189050" y="86915"/>
                </a:cubicBezTo>
                <a:cubicBezTo>
                  <a:pt x="200722" y="89384"/>
                  <a:pt x="213255" y="81408"/>
                  <a:pt x="222270" y="73594"/>
                </a:cubicBezTo>
                <a:cubicBezTo>
                  <a:pt x="241828" y="56642"/>
                  <a:pt x="249070" y="28820"/>
                  <a:pt x="266884" y="10043"/>
                </a:cubicBezTo>
                <a:cubicBezTo>
                  <a:pt x="275154" y="1326"/>
                  <a:pt x="289892" y="-1443"/>
                  <a:pt x="301709" y="735"/>
                </a:cubicBezTo>
                <a:cubicBezTo>
                  <a:pt x="305719" y="1474"/>
                  <a:pt x="310655" y="1614"/>
                  <a:pt x="313264" y="4747"/>
                </a:cubicBezTo>
              </a:path>
            </a:pathLst>
          </a:custGeom>
          <a:noFill/>
          <a:ln cap="flat" cmpd="sng" w="38100">
            <a:solidFill>
              <a:schemeClr val="dk2"/>
            </a:solidFill>
            <a:prstDash val="solid"/>
            <a:round/>
            <a:headEnd len="med" w="med" type="none"/>
            <a:tailEnd len="med" w="med" type="none"/>
          </a:ln>
        </p:spPr>
      </p:sp>
      <p:sp>
        <p:nvSpPr>
          <p:cNvPr id="234" name="Google Shape;234;p32"/>
          <p:cNvSpPr/>
          <p:nvPr/>
        </p:nvSpPr>
        <p:spPr>
          <a:xfrm>
            <a:off x="2439375" y="1386344"/>
            <a:ext cx="3947900" cy="1466250"/>
          </a:xfrm>
          <a:custGeom>
            <a:rect b="b" l="l" r="r" t="t"/>
            <a:pathLst>
              <a:path extrusionOk="0" h="58650" w="157916">
                <a:moveTo>
                  <a:pt x="157916" y="30405"/>
                </a:moveTo>
                <a:cubicBezTo>
                  <a:pt x="154409" y="31484"/>
                  <a:pt x="150811" y="27595"/>
                  <a:pt x="148448" y="24788"/>
                </a:cubicBezTo>
                <a:cubicBezTo>
                  <a:pt x="145073" y="20779"/>
                  <a:pt x="140347" y="18136"/>
                  <a:pt x="136411" y="14677"/>
                </a:cubicBezTo>
                <a:cubicBezTo>
                  <a:pt x="133190" y="11847"/>
                  <a:pt x="129939" y="7365"/>
                  <a:pt x="125659" y="7616"/>
                </a:cubicBezTo>
                <a:cubicBezTo>
                  <a:pt x="115045" y="8239"/>
                  <a:pt x="111841" y="23919"/>
                  <a:pt x="103673" y="30726"/>
                </a:cubicBezTo>
                <a:cubicBezTo>
                  <a:pt x="99275" y="34391"/>
                  <a:pt x="91664" y="32879"/>
                  <a:pt x="86501" y="30405"/>
                </a:cubicBezTo>
                <a:cubicBezTo>
                  <a:pt x="77206" y="25951"/>
                  <a:pt x="72189" y="15506"/>
                  <a:pt x="65959" y="7295"/>
                </a:cubicBezTo>
                <a:cubicBezTo>
                  <a:pt x="63456" y="3996"/>
                  <a:pt x="59949" y="-513"/>
                  <a:pt x="55849" y="73"/>
                </a:cubicBezTo>
                <a:cubicBezTo>
                  <a:pt x="43612" y="1822"/>
                  <a:pt x="43205" y="21337"/>
                  <a:pt x="37553" y="32331"/>
                </a:cubicBezTo>
                <a:cubicBezTo>
                  <a:pt x="30563" y="45925"/>
                  <a:pt x="15286" y="58650"/>
                  <a:pt x="0" y="58650"/>
                </a:cubicBezTo>
              </a:path>
            </a:pathLst>
          </a:custGeom>
          <a:noFill/>
          <a:ln cap="flat" cmpd="sng" w="19050">
            <a:solidFill>
              <a:schemeClr val="dk2"/>
            </a:solidFill>
            <a:prstDash val="solid"/>
            <a:round/>
            <a:headEnd len="med" w="med" type="none"/>
            <a:tailEnd len="med" w="med" type="none"/>
          </a:ln>
        </p:spPr>
      </p:sp>
      <p:sp>
        <p:nvSpPr>
          <p:cNvPr id="235" name="Google Shape;235;p32"/>
          <p:cNvSpPr/>
          <p:nvPr/>
        </p:nvSpPr>
        <p:spPr>
          <a:xfrm>
            <a:off x="1917800" y="1676620"/>
            <a:ext cx="1504550" cy="405650"/>
          </a:xfrm>
          <a:custGeom>
            <a:rect b="b" l="l" r="r" t="t"/>
            <a:pathLst>
              <a:path extrusionOk="0" h="16226" w="60182">
                <a:moveTo>
                  <a:pt x="0" y="16226"/>
                </a:moveTo>
                <a:cubicBezTo>
                  <a:pt x="7496" y="5405"/>
                  <a:pt x="23849" y="-2892"/>
                  <a:pt x="36430" y="980"/>
                </a:cubicBezTo>
                <a:cubicBezTo>
                  <a:pt x="45422" y="3747"/>
                  <a:pt x="50774" y="16226"/>
                  <a:pt x="60182" y="16226"/>
                </a:cubicBezTo>
              </a:path>
            </a:pathLst>
          </a:custGeom>
          <a:noFill/>
          <a:ln cap="flat" cmpd="sng" w="9525">
            <a:solidFill>
              <a:schemeClr val="dk2"/>
            </a:solidFill>
            <a:prstDash val="solid"/>
            <a:round/>
            <a:headEnd len="med" w="med" type="none"/>
            <a:tailEnd len="med" w="med" type="none"/>
          </a:ln>
        </p:spPr>
      </p:sp>
      <p:sp>
        <p:nvSpPr>
          <p:cNvPr id="236" name="Google Shape;236;p32"/>
          <p:cNvSpPr/>
          <p:nvPr/>
        </p:nvSpPr>
        <p:spPr>
          <a:xfrm>
            <a:off x="4377225" y="1616837"/>
            <a:ext cx="886675" cy="317000"/>
          </a:xfrm>
          <a:custGeom>
            <a:rect b="b" l="l" r="r" t="t"/>
            <a:pathLst>
              <a:path extrusionOk="0" h="12680" w="35467">
                <a:moveTo>
                  <a:pt x="0" y="12680"/>
                </a:moveTo>
                <a:cubicBezTo>
                  <a:pt x="2605" y="7470"/>
                  <a:pt x="6661" y="1545"/>
                  <a:pt x="12357" y="323"/>
                </a:cubicBezTo>
                <a:cubicBezTo>
                  <a:pt x="20420" y="-1406"/>
                  <a:pt x="28868" y="4205"/>
                  <a:pt x="35467" y="9149"/>
                </a:cubicBezTo>
              </a:path>
            </a:pathLst>
          </a:custGeom>
          <a:noFill/>
          <a:ln cap="flat" cmpd="sng" w="9525">
            <a:solidFill>
              <a:schemeClr val="dk2"/>
            </a:solidFill>
            <a:prstDash val="solid"/>
            <a:round/>
            <a:headEnd len="med" w="med" type="none"/>
            <a:tailEnd len="med" w="med" type="none"/>
          </a:ln>
        </p:spPr>
      </p:sp>
      <p:sp>
        <p:nvSpPr>
          <p:cNvPr id="237" name="Google Shape;237;p32"/>
          <p:cNvSpPr/>
          <p:nvPr/>
        </p:nvSpPr>
        <p:spPr>
          <a:xfrm>
            <a:off x="1701150" y="1745801"/>
            <a:ext cx="373125" cy="176000"/>
          </a:xfrm>
          <a:custGeom>
            <a:rect b="b" l="l" r="r" t="t"/>
            <a:pathLst>
              <a:path extrusionOk="0" h="7040" w="14925">
                <a:moveTo>
                  <a:pt x="14925" y="7040"/>
                </a:moveTo>
                <a:cubicBezTo>
                  <a:pt x="13547" y="4697"/>
                  <a:pt x="12656" y="1414"/>
                  <a:pt x="10111" y="460"/>
                </a:cubicBezTo>
                <a:cubicBezTo>
                  <a:pt x="6878" y="-752"/>
                  <a:pt x="2761" y="634"/>
                  <a:pt x="0" y="2707"/>
                </a:cubicBezTo>
              </a:path>
            </a:pathLst>
          </a:custGeom>
          <a:noFill/>
          <a:ln cap="flat" cmpd="sng" w="9525">
            <a:solidFill>
              <a:schemeClr val="dk2"/>
            </a:solidFill>
            <a:prstDash val="solid"/>
            <a:round/>
            <a:headEnd len="med" w="med" type="none"/>
            <a:tailEnd len="med" w="med" type="none"/>
          </a:ln>
        </p:spPr>
      </p:sp>
      <p:sp>
        <p:nvSpPr>
          <p:cNvPr id="238" name="Google Shape;238;p32"/>
          <p:cNvSpPr/>
          <p:nvPr/>
        </p:nvSpPr>
        <p:spPr>
          <a:xfrm>
            <a:off x="3077300" y="1805268"/>
            <a:ext cx="401200" cy="76400"/>
          </a:xfrm>
          <a:custGeom>
            <a:rect b="b" l="l" r="r" t="t"/>
            <a:pathLst>
              <a:path extrusionOk="0" h="3056" w="16048">
                <a:moveTo>
                  <a:pt x="0" y="2414"/>
                </a:moveTo>
                <a:cubicBezTo>
                  <a:pt x="4112" y="-1015"/>
                  <a:pt x="12265" y="-733"/>
                  <a:pt x="16048" y="3056"/>
                </a:cubicBezTo>
              </a:path>
            </a:pathLst>
          </a:custGeom>
          <a:noFill/>
          <a:ln cap="flat" cmpd="sng" w="9525">
            <a:solidFill>
              <a:schemeClr val="dk2"/>
            </a:solidFill>
            <a:prstDash val="solid"/>
            <a:round/>
            <a:headEnd len="med" w="med" type="none"/>
            <a:tailEnd len="med" w="med" type="none"/>
          </a:ln>
        </p:spPr>
      </p:sp>
      <p:sp>
        <p:nvSpPr>
          <p:cNvPr id="239" name="Google Shape;239;p32"/>
          <p:cNvSpPr/>
          <p:nvPr/>
        </p:nvSpPr>
        <p:spPr>
          <a:xfrm>
            <a:off x="5982050" y="1459463"/>
            <a:ext cx="738225" cy="390100"/>
          </a:xfrm>
          <a:custGeom>
            <a:rect b="b" l="l" r="r" t="t"/>
            <a:pathLst>
              <a:path extrusionOk="0" h="15604" w="29529">
                <a:moveTo>
                  <a:pt x="0" y="15604"/>
                </a:moveTo>
                <a:cubicBezTo>
                  <a:pt x="1606" y="13036"/>
                  <a:pt x="4510" y="9350"/>
                  <a:pt x="7383" y="10308"/>
                </a:cubicBezTo>
                <a:cubicBezTo>
                  <a:pt x="9285" y="10942"/>
                  <a:pt x="9966" y="15864"/>
                  <a:pt x="11555" y="14641"/>
                </a:cubicBezTo>
                <a:cubicBezTo>
                  <a:pt x="16664" y="10710"/>
                  <a:pt x="17830" y="788"/>
                  <a:pt x="24233" y="37"/>
                </a:cubicBezTo>
                <a:cubicBezTo>
                  <a:pt x="26789" y="-263"/>
                  <a:pt x="27986" y="3595"/>
                  <a:pt x="29529" y="5654"/>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Calculate the gradient (slope) directly</a:t>
            </a:r>
            <a:endParaRPr/>
          </a:p>
        </p:txBody>
      </p:sp>
      <p:sp>
        <p:nvSpPr>
          <p:cNvPr id="245" name="Google Shape;245;p33"/>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246" name="Google Shape;246;p33"/>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33"/>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48" name="Google Shape;248;p33"/>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49" name="Google Shape;249;p33"/>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50" name="Google Shape;250;p33"/>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51" name="Google Shape;251;p33"/>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252" name="Google Shape;252;p33"/>
          <p:cNvSpPr txBox="1"/>
          <p:nvPr/>
        </p:nvSpPr>
        <p:spPr>
          <a:xfrm>
            <a:off x="483100" y="2327050"/>
            <a:ext cx="1691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253" name="Google Shape;253;p33"/>
          <p:cNvCxnSpPr/>
          <p:nvPr/>
        </p:nvCxnSpPr>
        <p:spPr>
          <a:xfrm>
            <a:off x="2174550" y="1227700"/>
            <a:ext cx="1861500" cy="34383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259" name="Google Shape;259;p34"/>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260" name="Google Shape;260;p34"/>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4"/>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62" name="Google Shape;262;p34"/>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63" name="Google Shape;263;p34"/>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64" name="Google Shape;264;p34"/>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65" name="Google Shape;265;p34"/>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266" name="Google Shape;266;p34"/>
          <p:cNvSpPr txBox="1"/>
          <p:nvPr/>
        </p:nvSpPr>
        <p:spPr>
          <a:xfrm>
            <a:off x="483100" y="2327050"/>
            <a:ext cx="1835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267" name="Google Shape;267;p34"/>
          <p:cNvCxnSpPr/>
          <p:nvPr/>
        </p:nvCxnSpPr>
        <p:spPr>
          <a:xfrm>
            <a:off x="3141725" y="2567600"/>
            <a:ext cx="541800" cy="0"/>
          </a:xfrm>
          <a:prstGeom prst="straightConnector1">
            <a:avLst/>
          </a:prstGeom>
          <a:noFill/>
          <a:ln cap="flat" cmpd="sng" w="9525">
            <a:solidFill>
              <a:srgbClr val="000000"/>
            </a:solidFill>
            <a:prstDash val="solid"/>
            <a:round/>
            <a:headEnd len="med" w="med" type="none"/>
            <a:tailEnd len="med" w="med" type="triangle"/>
          </a:ln>
        </p:spPr>
      </p:cxnSp>
      <p:sp>
        <p:nvSpPr>
          <p:cNvPr id="268" name="Google Shape;268;p34"/>
          <p:cNvSpPr txBox="1"/>
          <p:nvPr/>
        </p:nvSpPr>
        <p:spPr>
          <a:xfrm>
            <a:off x="2933200" y="180545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weight = +1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274" name="Google Shape;274;p35"/>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275" name="Google Shape;275;p35"/>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5"/>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77" name="Google Shape;277;p35"/>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78" name="Google Shape;278;p35"/>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79" name="Google Shape;279;p35"/>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80" name="Google Shape;280;p35"/>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281" name="Google Shape;281;p35"/>
          <p:cNvSpPr txBox="1"/>
          <p:nvPr/>
        </p:nvSpPr>
        <p:spPr>
          <a:xfrm>
            <a:off x="483100" y="2327050"/>
            <a:ext cx="18405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282" name="Google Shape;282;p35"/>
          <p:cNvCxnSpPr/>
          <p:nvPr/>
        </p:nvCxnSpPr>
        <p:spPr>
          <a:xfrm>
            <a:off x="3141725" y="2567600"/>
            <a:ext cx="545400" cy="846600"/>
          </a:xfrm>
          <a:prstGeom prst="straightConnector1">
            <a:avLst/>
          </a:prstGeom>
          <a:noFill/>
          <a:ln cap="flat" cmpd="sng" w="9525">
            <a:solidFill>
              <a:srgbClr val="000000"/>
            </a:solidFill>
            <a:prstDash val="solid"/>
            <a:round/>
            <a:headEnd len="med" w="med" type="none"/>
            <a:tailEnd len="med" w="med" type="triangle"/>
          </a:ln>
        </p:spPr>
      </p:cxnSp>
      <p:cxnSp>
        <p:nvCxnSpPr>
          <p:cNvPr id="283" name="Google Shape;283;p35"/>
          <p:cNvCxnSpPr/>
          <p:nvPr/>
        </p:nvCxnSpPr>
        <p:spPr>
          <a:xfrm>
            <a:off x="3141725" y="2567600"/>
            <a:ext cx="541800" cy="0"/>
          </a:xfrm>
          <a:prstGeom prst="straightConnector1">
            <a:avLst/>
          </a:prstGeom>
          <a:noFill/>
          <a:ln cap="flat" cmpd="sng" w="9525">
            <a:solidFill>
              <a:srgbClr val="000000"/>
            </a:solidFill>
            <a:prstDash val="solid"/>
            <a:round/>
            <a:headEnd len="med" w="med" type="none"/>
            <a:tailEnd len="med" w="med" type="triangle"/>
          </a:ln>
        </p:spPr>
      </p:cxnSp>
      <p:sp>
        <p:nvSpPr>
          <p:cNvPr id="284" name="Google Shape;284;p35"/>
          <p:cNvSpPr txBox="1"/>
          <p:nvPr/>
        </p:nvSpPr>
        <p:spPr>
          <a:xfrm>
            <a:off x="2933200" y="180545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weight = +1</a:t>
            </a:r>
            <a:endParaRPr/>
          </a:p>
        </p:txBody>
      </p:sp>
      <p:sp>
        <p:nvSpPr>
          <p:cNvPr id="285" name="Google Shape;285;p35"/>
          <p:cNvSpPr txBox="1"/>
          <p:nvPr/>
        </p:nvSpPr>
        <p:spPr>
          <a:xfrm>
            <a:off x="2323600" y="279605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move along</a:t>
            </a:r>
            <a:endParaRPr/>
          </a:p>
          <a:p>
            <a:pPr indent="0" lvl="0" marL="0" rtl="0" algn="l">
              <a:spcBef>
                <a:spcPts val="0"/>
              </a:spcBef>
              <a:spcAft>
                <a:spcPts val="0"/>
              </a:spcAft>
              <a:buNone/>
            </a:pPr>
            <a:r>
              <a:rPr lang="en"/>
              <a:t>the curve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291" name="Google Shape;291;p36"/>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292" name="Google Shape;292;p36"/>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36"/>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294" name="Google Shape;294;p36"/>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295" name="Google Shape;295;p36"/>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296" name="Google Shape;296;p36"/>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297" name="Google Shape;297;p36"/>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298" name="Google Shape;298;p36"/>
          <p:cNvSpPr txBox="1"/>
          <p:nvPr/>
        </p:nvSpPr>
        <p:spPr>
          <a:xfrm>
            <a:off x="483100" y="2327050"/>
            <a:ext cx="1868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299" name="Google Shape;299;p36"/>
          <p:cNvCxnSpPr/>
          <p:nvPr/>
        </p:nvCxnSpPr>
        <p:spPr>
          <a:xfrm>
            <a:off x="3141725" y="2567600"/>
            <a:ext cx="545400" cy="846600"/>
          </a:xfrm>
          <a:prstGeom prst="straightConnector1">
            <a:avLst/>
          </a:prstGeom>
          <a:noFill/>
          <a:ln cap="flat" cmpd="sng" w="9525">
            <a:solidFill>
              <a:srgbClr val="000000"/>
            </a:solidFill>
            <a:prstDash val="solid"/>
            <a:round/>
            <a:headEnd len="med" w="med" type="none"/>
            <a:tailEnd len="med" w="med" type="none"/>
          </a:ln>
        </p:spPr>
      </p:cxnSp>
      <p:cxnSp>
        <p:nvCxnSpPr>
          <p:cNvPr id="300" name="Google Shape;300;p36"/>
          <p:cNvCxnSpPr/>
          <p:nvPr/>
        </p:nvCxnSpPr>
        <p:spPr>
          <a:xfrm>
            <a:off x="3141725" y="2567600"/>
            <a:ext cx="541800" cy="0"/>
          </a:xfrm>
          <a:prstGeom prst="straightConnector1">
            <a:avLst/>
          </a:prstGeom>
          <a:noFill/>
          <a:ln cap="flat" cmpd="sng" w="9525">
            <a:solidFill>
              <a:srgbClr val="000000"/>
            </a:solidFill>
            <a:prstDash val="solid"/>
            <a:round/>
            <a:headEnd len="med" w="med" type="none"/>
            <a:tailEnd len="med" w="med" type="triangle"/>
          </a:ln>
        </p:spPr>
      </p:cxnSp>
      <p:cxnSp>
        <p:nvCxnSpPr>
          <p:cNvPr id="301" name="Google Shape;301;p36"/>
          <p:cNvCxnSpPr/>
          <p:nvPr/>
        </p:nvCxnSpPr>
        <p:spPr>
          <a:xfrm>
            <a:off x="3683525" y="2567600"/>
            <a:ext cx="0" cy="874800"/>
          </a:xfrm>
          <a:prstGeom prst="straightConnector1">
            <a:avLst/>
          </a:prstGeom>
          <a:noFill/>
          <a:ln cap="flat" cmpd="sng" w="9525">
            <a:solidFill>
              <a:srgbClr val="000000"/>
            </a:solidFill>
            <a:prstDash val="solid"/>
            <a:round/>
            <a:headEnd len="med" w="med" type="none"/>
            <a:tailEnd len="med" w="med" type="triangle"/>
          </a:ln>
        </p:spPr>
      </p:cxnSp>
      <p:sp>
        <p:nvSpPr>
          <p:cNvPr id="302" name="Google Shape;302;p36"/>
          <p:cNvSpPr txBox="1"/>
          <p:nvPr/>
        </p:nvSpPr>
        <p:spPr>
          <a:xfrm>
            <a:off x="2933200" y="180545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weight = +1</a:t>
            </a:r>
            <a:endParaRPr/>
          </a:p>
        </p:txBody>
      </p:sp>
      <p:sp>
        <p:nvSpPr>
          <p:cNvPr id="303" name="Google Shape;303;p36"/>
          <p:cNvSpPr txBox="1"/>
          <p:nvPr/>
        </p:nvSpPr>
        <p:spPr>
          <a:xfrm>
            <a:off x="3683525" y="265570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error =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11700" y="445025"/>
            <a:ext cx="8509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309" name="Google Shape;309;p37"/>
          <p:cNvSpPr/>
          <p:nvPr/>
        </p:nvSpPr>
        <p:spPr>
          <a:xfrm>
            <a:off x="2348930" y="1056961"/>
            <a:ext cx="433659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310" name="Google Shape;310;p37"/>
          <p:cNvSpPr/>
          <p:nvPr/>
        </p:nvSpPr>
        <p:spPr>
          <a:xfrm>
            <a:off x="2929834" y="2359850"/>
            <a:ext cx="4152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37"/>
          <p:cNvCxnSpPr/>
          <p:nvPr/>
        </p:nvCxnSpPr>
        <p:spPr>
          <a:xfrm rot="10800000">
            <a:off x="1979630"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312" name="Google Shape;312;p37"/>
          <p:cNvCxnSpPr/>
          <p:nvPr/>
        </p:nvCxnSpPr>
        <p:spPr>
          <a:xfrm>
            <a:off x="1972864" y="4715550"/>
            <a:ext cx="5088300" cy="0"/>
          </a:xfrm>
          <a:prstGeom prst="straightConnector1">
            <a:avLst/>
          </a:prstGeom>
          <a:noFill/>
          <a:ln cap="flat" cmpd="sng" w="19050">
            <a:solidFill>
              <a:srgbClr val="000000"/>
            </a:solidFill>
            <a:prstDash val="solid"/>
            <a:round/>
            <a:headEnd len="med" w="med" type="none"/>
            <a:tailEnd len="med" w="med" type="triangle"/>
          </a:ln>
        </p:spPr>
      </p:cxnSp>
      <p:sp>
        <p:nvSpPr>
          <p:cNvPr id="313" name="Google Shape;313;p37"/>
          <p:cNvSpPr txBox="1"/>
          <p:nvPr/>
        </p:nvSpPr>
        <p:spPr>
          <a:xfrm>
            <a:off x="406778" y="1184050"/>
            <a:ext cx="2390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314" name="Google Shape;314;p37"/>
          <p:cNvSpPr txBox="1"/>
          <p:nvPr/>
        </p:nvSpPr>
        <p:spPr>
          <a:xfrm>
            <a:off x="6194061" y="4248925"/>
            <a:ext cx="2390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315" name="Google Shape;315;p37"/>
          <p:cNvCxnSpPr/>
          <p:nvPr/>
        </p:nvCxnSpPr>
        <p:spPr>
          <a:xfrm rot="10800000">
            <a:off x="1844029" y="2567600"/>
            <a:ext cx="933600" cy="0"/>
          </a:xfrm>
          <a:prstGeom prst="straightConnector1">
            <a:avLst/>
          </a:prstGeom>
          <a:noFill/>
          <a:ln cap="flat" cmpd="sng" w="9525">
            <a:solidFill>
              <a:srgbClr val="000000"/>
            </a:solidFill>
            <a:prstDash val="solid"/>
            <a:round/>
            <a:headEnd len="med" w="med" type="none"/>
            <a:tailEnd len="med" w="med" type="none"/>
          </a:ln>
        </p:spPr>
      </p:cxnSp>
      <p:sp>
        <p:nvSpPr>
          <p:cNvPr id="316" name="Google Shape;316;p37"/>
          <p:cNvSpPr txBox="1"/>
          <p:nvPr/>
        </p:nvSpPr>
        <p:spPr>
          <a:xfrm>
            <a:off x="482880" y="2327050"/>
            <a:ext cx="19386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317" name="Google Shape;317;p37"/>
          <p:cNvCxnSpPr/>
          <p:nvPr/>
        </p:nvCxnSpPr>
        <p:spPr>
          <a:xfrm>
            <a:off x="3138091" y="2567600"/>
            <a:ext cx="544800" cy="846600"/>
          </a:xfrm>
          <a:prstGeom prst="straightConnector1">
            <a:avLst/>
          </a:prstGeom>
          <a:noFill/>
          <a:ln cap="flat" cmpd="sng" w="9525">
            <a:solidFill>
              <a:srgbClr val="000000"/>
            </a:solidFill>
            <a:prstDash val="solid"/>
            <a:round/>
            <a:headEnd len="med" w="med" type="none"/>
            <a:tailEnd len="med" w="med" type="none"/>
          </a:ln>
        </p:spPr>
      </p:cxnSp>
      <p:cxnSp>
        <p:nvCxnSpPr>
          <p:cNvPr id="318" name="Google Shape;318;p37"/>
          <p:cNvCxnSpPr/>
          <p:nvPr/>
        </p:nvCxnSpPr>
        <p:spPr>
          <a:xfrm>
            <a:off x="3138091" y="2567600"/>
            <a:ext cx="541200" cy="0"/>
          </a:xfrm>
          <a:prstGeom prst="straightConnector1">
            <a:avLst/>
          </a:prstGeom>
          <a:noFill/>
          <a:ln cap="flat" cmpd="sng" w="9525">
            <a:solidFill>
              <a:srgbClr val="000000"/>
            </a:solidFill>
            <a:prstDash val="solid"/>
            <a:round/>
            <a:headEnd len="med" w="med" type="none"/>
            <a:tailEnd len="med" w="med" type="triangle"/>
          </a:ln>
        </p:spPr>
      </p:cxnSp>
      <p:cxnSp>
        <p:nvCxnSpPr>
          <p:cNvPr id="319" name="Google Shape;319;p37"/>
          <p:cNvCxnSpPr/>
          <p:nvPr/>
        </p:nvCxnSpPr>
        <p:spPr>
          <a:xfrm>
            <a:off x="3679195" y="2567600"/>
            <a:ext cx="0" cy="874800"/>
          </a:xfrm>
          <a:prstGeom prst="straightConnector1">
            <a:avLst/>
          </a:prstGeom>
          <a:noFill/>
          <a:ln cap="flat" cmpd="sng" w="9525">
            <a:solidFill>
              <a:srgbClr val="000000"/>
            </a:solidFill>
            <a:prstDash val="solid"/>
            <a:round/>
            <a:headEnd len="med" w="med" type="none"/>
            <a:tailEnd len="med" w="med" type="triangle"/>
          </a:ln>
        </p:spPr>
      </p:cxnSp>
      <p:sp>
        <p:nvSpPr>
          <p:cNvPr id="320" name="Google Shape;320;p37"/>
          <p:cNvSpPr txBox="1"/>
          <p:nvPr/>
        </p:nvSpPr>
        <p:spPr>
          <a:xfrm>
            <a:off x="2929834" y="1805450"/>
            <a:ext cx="2307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weight = +1</a:t>
            </a:r>
            <a:endParaRPr/>
          </a:p>
        </p:txBody>
      </p:sp>
      <p:sp>
        <p:nvSpPr>
          <p:cNvPr id="321" name="Google Shape;321;p37"/>
          <p:cNvSpPr txBox="1"/>
          <p:nvPr/>
        </p:nvSpPr>
        <p:spPr>
          <a:xfrm>
            <a:off x="3679195" y="2655700"/>
            <a:ext cx="2307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error = -2</a:t>
            </a:r>
            <a:endParaRPr/>
          </a:p>
        </p:txBody>
      </p:sp>
      <p:sp>
        <p:nvSpPr>
          <p:cNvPr id="322" name="Google Shape;322;p37"/>
          <p:cNvSpPr txBox="1"/>
          <p:nvPr/>
        </p:nvSpPr>
        <p:spPr>
          <a:xfrm>
            <a:off x="5757123" y="196200"/>
            <a:ext cx="51132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slope 	= 	change in error		</a:t>
            </a:r>
            <a:endParaRPr sz="1800"/>
          </a:p>
          <a:p>
            <a:pPr indent="0" lvl="0" marL="0" rtl="0" algn="l">
              <a:spcBef>
                <a:spcPts val="0"/>
              </a:spcBef>
              <a:spcAft>
                <a:spcPts val="0"/>
              </a:spcAft>
              <a:buNone/>
            </a:pPr>
            <a:r>
              <a:rPr lang="en" sz="1800"/>
              <a:t>			change in weight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cxnSp>
        <p:nvCxnSpPr>
          <p:cNvPr id="323" name="Google Shape;323;p37"/>
          <p:cNvCxnSpPr/>
          <p:nvPr/>
        </p:nvCxnSpPr>
        <p:spPr>
          <a:xfrm>
            <a:off x="7152779" y="573725"/>
            <a:ext cx="18312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329" name="Google Shape;329;p38"/>
          <p:cNvSpPr/>
          <p:nvPr/>
        </p:nvSpPr>
        <p:spPr>
          <a:xfrm>
            <a:off x="16657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330" name="Google Shape;330;p38"/>
          <p:cNvSpPr/>
          <p:nvPr/>
        </p:nvSpPr>
        <p:spPr>
          <a:xfrm>
            <a:off x="22474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38"/>
          <p:cNvCxnSpPr/>
          <p:nvPr/>
        </p:nvCxnSpPr>
        <p:spPr>
          <a:xfrm rot="10800000">
            <a:off x="14483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332" name="Google Shape;332;p38"/>
          <p:cNvCxnSpPr/>
          <p:nvPr/>
        </p:nvCxnSpPr>
        <p:spPr>
          <a:xfrm>
            <a:off x="14416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333" name="Google Shape;333;p38"/>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334" name="Google Shape;334;p38"/>
          <p:cNvSpPr txBox="1"/>
          <p:nvPr/>
        </p:nvSpPr>
        <p:spPr>
          <a:xfrm>
            <a:off x="4982425" y="43251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335" name="Google Shape;335;p38"/>
          <p:cNvCxnSpPr/>
          <p:nvPr/>
        </p:nvCxnSpPr>
        <p:spPr>
          <a:xfrm rot="10800000">
            <a:off x="13888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336" name="Google Shape;336;p38"/>
          <p:cNvSpPr txBox="1"/>
          <p:nvPr/>
        </p:nvSpPr>
        <p:spPr>
          <a:xfrm>
            <a:off x="25900" y="2327050"/>
            <a:ext cx="2074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cxnSp>
        <p:nvCxnSpPr>
          <p:cNvPr id="337" name="Google Shape;337;p38"/>
          <p:cNvCxnSpPr/>
          <p:nvPr/>
        </p:nvCxnSpPr>
        <p:spPr>
          <a:xfrm>
            <a:off x="2455925" y="2567600"/>
            <a:ext cx="545400" cy="846600"/>
          </a:xfrm>
          <a:prstGeom prst="straightConnector1">
            <a:avLst/>
          </a:prstGeom>
          <a:noFill/>
          <a:ln cap="flat" cmpd="sng" w="9525">
            <a:solidFill>
              <a:srgbClr val="000000"/>
            </a:solidFill>
            <a:prstDash val="solid"/>
            <a:round/>
            <a:headEnd len="med" w="med" type="none"/>
            <a:tailEnd len="med" w="med" type="none"/>
          </a:ln>
        </p:spPr>
      </p:cxnSp>
      <p:cxnSp>
        <p:nvCxnSpPr>
          <p:cNvPr id="338" name="Google Shape;338;p38"/>
          <p:cNvCxnSpPr/>
          <p:nvPr/>
        </p:nvCxnSpPr>
        <p:spPr>
          <a:xfrm>
            <a:off x="2455925" y="2567600"/>
            <a:ext cx="541800" cy="0"/>
          </a:xfrm>
          <a:prstGeom prst="straightConnector1">
            <a:avLst/>
          </a:prstGeom>
          <a:noFill/>
          <a:ln cap="flat" cmpd="sng" w="9525">
            <a:solidFill>
              <a:srgbClr val="000000"/>
            </a:solidFill>
            <a:prstDash val="solid"/>
            <a:round/>
            <a:headEnd len="med" w="med" type="none"/>
            <a:tailEnd len="med" w="med" type="triangle"/>
          </a:ln>
        </p:spPr>
      </p:cxnSp>
      <p:cxnSp>
        <p:nvCxnSpPr>
          <p:cNvPr id="339" name="Google Shape;339;p38"/>
          <p:cNvCxnSpPr/>
          <p:nvPr/>
        </p:nvCxnSpPr>
        <p:spPr>
          <a:xfrm>
            <a:off x="2997725" y="2567600"/>
            <a:ext cx="0" cy="874800"/>
          </a:xfrm>
          <a:prstGeom prst="straightConnector1">
            <a:avLst/>
          </a:prstGeom>
          <a:noFill/>
          <a:ln cap="flat" cmpd="sng" w="9525">
            <a:solidFill>
              <a:srgbClr val="000000"/>
            </a:solidFill>
            <a:prstDash val="solid"/>
            <a:round/>
            <a:headEnd len="med" w="med" type="none"/>
            <a:tailEnd len="med" w="med" type="triangle"/>
          </a:ln>
        </p:spPr>
      </p:cxnSp>
      <p:sp>
        <p:nvSpPr>
          <p:cNvPr id="340" name="Google Shape;340;p38"/>
          <p:cNvSpPr txBox="1"/>
          <p:nvPr/>
        </p:nvSpPr>
        <p:spPr>
          <a:xfrm>
            <a:off x="2247400" y="180545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weight = +1</a:t>
            </a:r>
            <a:endParaRPr/>
          </a:p>
        </p:txBody>
      </p:sp>
      <p:sp>
        <p:nvSpPr>
          <p:cNvPr id="341" name="Google Shape;341;p38"/>
          <p:cNvSpPr txBox="1"/>
          <p:nvPr/>
        </p:nvSpPr>
        <p:spPr>
          <a:xfrm>
            <a:off x="2997725" y="2655700"/>
            <a:ext cx="2310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change in</a:t>
            </a:r>
            <a:endParaRPr/>
          </a:p>
          <a:p>
            <a:pPr indent="0" lvl="0" marL="0" rtl="0" algn="l">
              <a:spcBef>
                <a:spcPts val="0"/>
              </a:spcBef>
              <a:spcAft>
                <a:spcPts val="0"/>
              </a:spcAft>
              <a:buNone/>
            </a:pPr>
            <a:r>
              <a:rPr lang="en"/>
              <a:t>error = -2</a:t>
            </a:r>
            <a:endParaRPr/>
          </a:p>
        </p:txBody>
      </p:sp>
      <p:sp>
        <p:nvSpPr>
          <p:cNvPr id="342" name="Google Shape;342;p38"/>
          <p:cNvSpPr txBox="1"/>
          <p:nvPr/>
        </p:nvSpPr>
        <p:spPr>
          <a:xfrm>
            <a:off x="5116500" y="196200"/>
            <a:ext cx="40275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slope 	= 	change in error		</a:t>
            </a:r>
            <a:endParaRPr sz="1800"/>
          </a:p>
          <a:p>
            <a:pPr indent="0" lvl="0" marL="0" rtl="0" algn="l">
              <a:spcBef>
                <a:spcPts val="0"/>
              </a:spcBef>
              <a:spcAft>
                <a:spcPts val="0"/>
              </a:spcAft>
              <a:buNone/>
            </a:pPr>
            <a:r>
              <a:rPr lang="en" sz="1800"/>
              <a:t>			change in weight	</a:t>
            </a:r>
            <a:endParaRPr sz="1800"/>
          </a:p>
          <a:p>
            <a:pPr indent="0" lvl="0" marL="0" rtl="0" algn="l">
              <a:spcBef>
                <a:spcPts val="0"/>
              </a:spcBef>
              <a:spcAft>
                <a:spcPts val="0"/>
              </a:spcAft>
              <a:buNone/>
            </a:pPr>
            <a:r>
              <a:t/>
            </a:r>
            <a:endParaRPr sz="1800"/>
          </a:p>
          <a:p>
            <a:pPr indent="457200" lvl="0" marL="457200" rtl="0" algn="l">
              <a:spcBef>
                <a:spcPts val="0"/>
              </a:spcBef>
              <a:spcAft>
                <a:spcPts val="0"/>
              </a:spcAft>
              <a:buNone/>
            </a:pPr>
            <a:r>
              <a:rPr lang="en" sz="1800"/>
              <a:t>=  	∆ error</a:t>
            </a:r>
            <a:endParaRPr sz="1800"/>
          </a:p>
          <a:p>
            <a:pPr indent="0" lvl="0" marL="0" rtl="0" algn="l">
              <a:spcBef>
                <a:spcPts val="0"/>
              </a:spcBef>
              <a:spcAft>
                <a:spcPts val="0"/>
              </a:spcAft>
              <a:buNone/>
            </a:pPr>
            <a:r>
              <a:rPr lang="en" sz="1800"/>
              <a:t>			∆ weight</a:t>
            </a:r>
            <a:endParaRPr sz="1800"/>
          </a:p>
          <a:p>
            <a:pPr indent="457200" lvl="0" marL="457200" rtl="0" algn="l">
              <a:spcBef>
                <a:spcPts val="0"/>
              </a:spcBef>
              <a:spcAft>
                <a:spcPts val="0"/>
              </a:spcAft>
              <a:buNone/>
            </a:pPr>
            <a:r>
              <a:rPr lang="en" sz="1800"/>
              <a:t>=  	d(error)</a:t>
            </a:r>
            <a:endParaRPr sz="1800"/>
          </a:p>
          <a:p>
            <a:pPr indent="0" lvl="0" marL="0" rtl="0" algn="l">
              <a:spcBef>
                <a:spcPts val="0"/>
              </a:spcBef>
              <a:spcAft>
                <a:spcPts val="0"/>
              </a:spcAft>
              <a:buNone/>
            </a:pPr>
            <a:r>
              <a:rPr lang="en" sz="1800"/>
              <a:t>			d(weight)</a:t>
            </a:r>
            <a:endParaRPr sz="1800"/>
          </a:p>
          <a:p>
            <a:pPr indent="457200" lvl="0" marL="457200" rtl="0" algn="l">
              <a:spcBef>
                <a:spcPts val="0"/>
              </a:spcBef>
              <a:spcAft>
                <a:spcPts val="0"/>
              </a:spcAft>
              <a:buNone/>
            </a:pPr>
            <a:r>
              <a:rPr lang="en" sz="1800"/>
              <a:t>=  	∂e</a:t>
            </a:r>
            <a:endParaRPr sz="1800"/>
          </a:p>
          <a:p>
            <a:pPr indent="0" lvl="0" marL="0" rtl="0" algn="l">
              <a:spcBef>
                <a:spcPts val="0"/>
              </a:spcBef>
              <a:spcAft>
                <a:spcPts val="0"/>
              </a:spcAft>
              <a:buNone/>
            </a:pPr>
            <a:r>
              <a:rPr lang="en" sz="1800"/>
              <a:t>			∂w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 	-2	=	-2</a:t>
            </a:r>
            <a:endParaRPr sz="1800"/>
          </a:p>
          <a:p>
            <a:pPr indent="0" lvl="0" marL="0" rtl="0" algn="l">
              <a:spcBef>
                <a:spcPts val="0"/>
              </a:spcBef>
              <a:spcAft>
                <a:spcPts val="0"/>
              </a:spcAft>
              <a:buNone/>
            </a:pPr>
            <a:r>
              <a:rPr lang="en" sz="1800"/>
              <a:t>			+1</a:t>
            </a:r>
            <a:endParaRPr sz="1800"/>
          </a:p>
        </p:txBody>
      </p:sp>
      <p:cxnSp>
        <p:nvCxnSpPr>
          <p:cNvPr id="343" name="Google Shape;343;p38"/>
          <p:cNvCxnSpPr/>
          <p:nvPr/>
        </p:nvCxnSpPr>
        <p:spPr>
          <a:xfrm>
            <a:off x="7161575" y="573725"/>
            <a:ext cx="1833600" cy="0"/>
          </a:xfrm>
          <a:prstGeom prst="straightConnector1">
            <a:avLst/>
          </a:prstGeom>
          <a:noFill/>
          <a:ln cap="flat" cmpd="sng" w="9525">
            <a:solidFill>
              <a:srgbClr val="000000"/>
            </a:solidFill>
            <a:prstDash val="solid"/>
            <a:round/>
            <a:headEnd len="med" w="med" type="none"/>
            <a:tailEnd len="med" w="med" type="none"/>
          </a:ln>
        </p:spPr>
      </p:cxnSp>
      <p:cxnSp>
        <p:nvCxnSpPr>
          <p:cNvPr id="344" name="Google Shape;344;p38"/>
          <p:cNvCxnSpPr/>
          <p:nvPr/>
        </p:nvCxnSpPr>
        <p:spPr>
          <a:xfrm>
            <a:off x="7161575" y="1411925"/>
            <a:ext cx="954900" cy="0"/>
          </a:xfrm>
          <a:prstGeom prst="straightConnector1">
            <a:avLst/>
          </a:prstGeom>
          <a:noFill/>
          <a:ln cap="flat" cmpd="sng" w="9525">
            <a:solidFill>
              <a:srgbClr val="000000"/>
            </a:solidFill>
            <a:prstDash val="solid"/>
            <a:round/>
            <a:headEnd len="med" w="med" type="none"/>
            <a:tailEnd len="med" w="med" type="none"/>
          </a:ln>
        </p:spPr>
      </p:cxnSp>
      <p:cxnSp>
        <p:nvCxnSpPr>
          <p:cNvPr id="345" name="Google Shape;345;p38"/>
          <p:cNvCxnSpPr/>
          <p:nvPr/>
        </p:nvCxnSpPr>
        <p:spPr>
          <a:xfrm>
            <a:off x="7175525" y="3340975"/>
            <a:ext cx="341100" cy="0"/>
          </a:xfrm>
          <a:prstGeom prst="straightConnector1">
            <a:avLst/>
          </a:prstGeom>
          <a:noFill/>
          <a:ln cap="flat" cmpd="sng" w="9525">
            <a:solidFill>
              <a:srgbClr val="000000"/>
            </a:solidFill>
            <a:prstDash val="solid"/>
            <a:round/>
            <a:headEnd len="med" w="med" type="none"/>
            <a:tailEnd len="med" w="med" type="none"/>
          </a:ln>
        </p:spPr>
      </p:cxnSp>
      <p:cxnSp>
        <p:nvCxnSpPr>
          <p:cNvPr id="346" name="Google Shape;346;p38"/>
          <p:cNvCxnSpPr/>
          <p:nvPr/>
        </p:nvCxnSpPr>
        <p:spPr>
          <a:xfrm>
            <a:off x="7161575" y="1945325"/>
            <a:ext cx="954900" cy="0"/>
          </a:xfrm>
          <a:prstGeom prst="straightConnector1">
            <a:avLst/>
          </a:prstGeom>
          <a:noFill/>
          <a:ln cap="flat" cmpd="sng" w="9525">
            <a:solidFill>
              <a:srgbClr val="000000"/>
            </a:solidFill>
            <a:prstDash val="solid"/>
            <a:round/>
            <a:headEnd len="med" w="med" type="none"/>
            <a:tailEnd len="med" w="med" type="none"/>
          </a:ln>
        </p:spPr>
      </p:cxnSp>
      <p:cxnSp>
        <p:nvCxnSpPr>
          <p:cNvPr id="347" name="Google Shape;347;p38"/>
          <p:cNvCxnSpPr/>
          <p:nvPr/>
        </p:nvCxnSpPr>
        <p:spPr>
          <a:xfrm>
            <a:off x="7161575" y="2478725"/>
            <a:ext cx="369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353" name="Google Shape;353;p39"/>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354" name="Google Shape;354;p39"/>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39"/>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356" name="Google Shape;356;p39"/>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357" name="Google Shape;357;p39"/>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358" name="Google Shape;358;p39"/>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359" name="Google Shape;359;p39"/>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360" name="Google Shape;360;p39"/>
          <p:cNvSpPr txBox="1"/>
          <p:nvPr/>
        </p:nvSpPr>
        <p:spPr>
          <a:xfrm>
            <a:off x="483100" y="2327050"/>
            <a:ext cx="1694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sp>
        <p:nvSpPr>
          <p:cNvPr id="361" name="Google Shape;361;p39"/>
          <p:cNvSpPr txBox="1"/>
          <p:nvPr/>
        </p:nvSpPr>
        <p:spPr>
          <a:xfrm>
            <a:off x="3788100" y="263500"/>
            <a:ext cx="46653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You have to know your error function.</a:t>
            </a:r>
            <a:endParaRPr sz="1800"/>
          </a:p>
          <a:p>
            <a:pPr indent="0" lvl="0" marL="0" rtl="0" algn="l">
              <a:spcBef>
                <a:spcPts val="0"/>
              </a:spcBef>
              <a:spcAft>
                <a:spcPts val="0"/>
              </a:spcAft>
              <a:buNone/>
            </a:pPr>
            <a:r>
              <a:rPr lang="en" sz="1800"/>
              <a:t>For example: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error = weight ^2</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362" name="Google Shape;362;p39"/>
          <p:cNvSpPr txBox="1"/>
          <p:nvPr/>
        </p:nvSpPr>
        <p:spPr>
          <a:xfrm>
            <a:off x="4293100" y="47654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363" name="Google Shape;363;p39"/>
          <p:cNvSpPr txBox="1"/>
          <p:nvPr/>
        </p:nvSpPr>
        <p:spPr>
          <a:xfrm>
            <a:off x="2997700" y="4765450"/>
            <a:ext cx="8919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64" name="Google Shape;364;p39"/>
          <p:cNvSpPr txBox="1"/>
          <p:nvPr/>
        </p:nvSpPr>
        <p:spPr>
          <a:xfrm>
            <a:off x="5436100" y="47654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365" name="Google Shape;365;p39"/>
          <p:cNvCxnSpPr/>
          <p:nvPr/>
        </p:nvCxnSpPr>
        <p:spPr>
          <a:xfrm>
            <a:off x="3181600" y="4609900"/>
            <a:ext cx="0" cy="108300"/>
          </a:xfrm>
          <a:prstGeom prst="straightConnector1">
            <a:avLst/>
          </a:prstGeom>
          <a:noFill/>
          <a:ln cap="flat" cmpd="sng" w="9525">
            <a:solidFill>
              <a:srgbClr val="000000"/>
            </a:solidFill>
            <a:prstDash val="solid"/>
            <a:round/>
            <a:headEnd len="med" w="med" type="none"/>
            <a:tailEnd len="med" w="med" type="none"/>
          </a:ln>
        </p:spPr>
      </p:cxnSp>
      <p:cxnSp>
        <p:nvCxnSpPr>
          <p:cNvPr id="366" name="Google Shape;366;p39"/>
          <p:cNvCxnSpPr/>
          <p:nvPr/>
        </p:nvCxnSpPr>
        <p:spPr>
          <a:xfrm>
            <a:off x="4440925" y="4609900"/>
            <a:ext cx="0" cy="108300"/>
          </a:xfrm>
          <a:prstGeom prst="straightConnector1">
            <a:avLst/>
          </a:prstGeom>
          <a:noFill/>
          <a:ln cap="flat" cmpd="sng" w="9525">
            <a:solidFill>
              <a:srgbClr val="000000"/>
            </a:solidFill>
            <a:prstDash val="solid"/>
            <a:round/>
            <a:headEnd len="med" w="med" type="none"/>
            <a:tailEnd len="med" w="med" type="none"/>
          </a:ln>
        </p:spPr>
      </p:cxnSp>
      <p:cxnSp>
        <p:nvCxnSpPr>
          <p:cNvPr id="367" name="Google Shape;367;p39"/>
          <p:cNvCxnSpPr/>
          <p:nvPr/>
        </p:nvCxnSpPr>
        <p:spPr>
          <a:xfrm>
            <a:off x="5620000" y="4609900"/>
            <a:ext cx="0" cy="1083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Slope</a:t>
            </a:r>
            <a:endParaRPr/>
          </a:p>
        </p:txBody>
      </p:sp>
      <p:sp>
        <p:nvSpPr>
          <p:cNvPr id="373" name="Google Shape;373;p40"/>
          <p:cNvSpPr/>
          <p:nvPr/>
        </p:nvSpPr>
        <p:spPr>
          <a:xfrm>
            <a:off x="2351550" y="1056961"/>
            <a:ext cx="4341800" cy="3423700"/>
          </a:xfrm>
          <a:custGeom>
            <a:rect b="b" l="l" r="r" t="t"/>
            <a:pathLst>
              <a:path extrusionOk="0" h="136948" w="173672">
                <a:moveTo>
                  <a:pt x="0" y="12231"/>
                </a:moveTo>
                <a:cubicBezTo>
                  <a:pt x="5069" y="22784"/>
                  <a:pt x="16619" y="54775"/>
                  <a:pt x="30412" y="75548"/>
                </a:cubicBezTo>
                <a:cubicBezTo>
                  <a:pt x="44206" y="96322"/>
                  <a:pt x="63982" y="138091"/>
                  <a:pt x="82761" y="136872"/>
                </a:cubicBezTo>
                <a:cubicBezTo>
                  <a:pt x="101540" y="135653"/>
                  <a:pt x="128435" y="89785"/>
                  <a:pt x="143087" y="68236"/>
                </a:cubicBezTo>
                <a:cubicBezTo>
                  <a:pt x="157739" y="46687"/>
                  <a:pt x="165661" y="18907"/>
                  <a:pt x="170674" y="7578"/>
                </a:cubicBezTo>
                <a:cubicBezTo>
                  <a:pt x="175687" y="-3750"/>
                  <a:pt x="172752" y="1484"/>
                  <a:pt x="173167" y="265"/>
                </a:cubicBezTo>
              </a:path>
            </a:pathLst>
          </a:custGeom>
          <a:noFill/>
          <a:ln cap="flat" cmpd="sng" w="38100">
            <a:solidFill>
              <a:schemeClr val="dk2"/>
            </a:solidFill>
            <a:prstDash val="solid"/>
            <a:round/>
            <a:headEnd len="med" w="med" type="none"/>
            <a:tailEnd len="med" w="med" type="none"/>
          </a:ln>
        </p:spPr>
      </p:sp>
      <p:sp>
        <p:nvSpPr>
          <p:cNvPr id="374" name="Google Shape;374;p40"/>
          <p:cNvSpPr/>
          <p:nvPr/>
        </p:nvSpPr>
        <p:spPr>
          <a:xfrm>
            <a:off x="2933200" y="2359850"/>
            <a:ext cx="415500" cy="41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40"/>
          <p:cNvCxnSpPr/>
          <p:nvPr/>
        </p:nvCxnSpPr>
        <p:spPr>
          <a:xfrm rot="10800000">
            <a:off x="1981775" y="1134150"/>
            <a:ext cx="0" cy="3581400"/>
          </a:xfrm>
          <a:prstGeom prst="straightConnector1">
            <a:avLst/>
          </a:prstGeom>
          <a:noFill/>
          <a:ln cap="flat" cmpd="sng" w="19050">
            <a:solidFill>
              <a:srgbClr val="000000"/>
            </a:solidFill>
            <a:prstDash val="solid"/>
            <a:round/>
            <a:headEnd len="med" w="med" type="none"/>
            <a:tailEnd len="med" w="med" type="triangle"/>
          </a:ln>
        </p:spPr>
      </p:cxnSp>
      <p:cxnSp>
        <p:nvCxnSpPr>
          <p:cNvPr id="376" name="Google Shape;376;p40"/>
          <p:cNvCxnSpPr/>
          <p:nvPr/>
        </p:nvCxnSpPr>
        <p:spPr>
          <a:xfrm>
            <a:off x="1975000" y="4715550"/>
            <a:ext cx="5094900" cy="0"/>
          </a:xfrm>
          <a:prstGeom prst="straightConnector1">
            <a:avLst/>
          </a:prstGeom>
          <a:noFill/>
          <a:ln cap="flat" cmpd="sng" w="19050">
            <a:solidFill>
              <a:srgbClr val="000000"/>
            </a:solidFill>
            <a:prstDash val="solid"/>
            <a:round/>
            <a:headEnd len="med" w="med" type="none"/>
            <a:tailEnd len="med" w="med" type="triangle"/>
          </a:ln>
        </p:spPr>
      </p:cxnSp>
      <p:sp>
        <p:nvSpPr>
          <p:cNvPr id="377" name="Google Shape;377;p40"/>
          <p:cNvSpPr txBox="1"/>
          <p:nvPr/>
        </p:nvSpPr>
        <p:spPr>
          <a:xfrm>
            <a:off x="406900" y="11840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Error at:</a:t>
            </a:r>
            <a:endParaRPr/>
          </a:p>
        </p:txBody>
      </p:sp>
      <p:sp>
        <p:nvSpPr>
          <p:cNvPr id="378" name="Google Shape;378;p40"/>
          <p:cNvSpPr txBox="1"/>
          <p:nvPr/>
        </p:nvSpPr>
        <p:spPr>
          <a:xfrm>
            <a:off x="6201625" y="4248925"/>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Weight</a:t>
            </a:r>
            <a:endParaRPr/>
          </a:p>
        </p:txBody>
      </p:sp>
      <p:cxnSp>
        <p:nvCxnSpPr>
          <p:cNvPr id="379" name="Google Shape;379;p40"/>
          <p:cNvCxnSpPr/>
          <p:nvPr/>
        </p:nvCxnSpPr>
        <p:spPr>
          <a:xfrm rot="10800000">
            <a:off x="1846000" y="2567600"/>
            <a:ext cx="934800" cy="0"/>
          </a:xfrm>
          <a:prstGeom prst="straightConnector1">
            <a:avLst/>
          </a:prstGeom>
          <a:noFill/>
          <a:ln cap="flat" cmpd="sng" w="9525">
            <a:solidFill>
              <a:srgbClr val="000000"/>
            </a:solidFill>
            <a:prstDash val="solid"/>
            <a:round/>
            <a:headEnd len="med" w="med" type="none"/>
            <a:tailEnd len="med" w="med" type="none"/>
          </a:ln>
        </p:spPr>
      </p:cxnSp>
      <p:sp>
        <p:nvSpPr>
          <p:cNvPr id="380" name="Google Shape;380;p40"/>
          <p:cNvSpPr txBox="1"/>
          <p:nvPr/>
        </p:nvSpPr>
        <p:spPr>
          <a:xfrm>
            <a:off x="483100" y="2327050"/>
            <a:ext cx="18684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weight</a:t>
            </a:r>
            <a:endParaRPr/>
          </a:p>
        </p:txBody>
      </p:sp>
      <p:sp>
        <p:nvSpPr>
          <p:cNvPr id="381" name="Google Shape;381;p40"/>
          <p:cNvSpPr txBox="1"/>
          <p:nvPr/>
        </p:nvSpPr>
        <p:spPr>
          <a:xfrm>
            <a:off x="3788100" y="263500"/>
            <a:ext cx="4665300" cy="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You have to know your error function.</a:t>
            </a:r>
            <a:endParaRPr sz="1800"/>
          </a:p>
          <a:p>
            <a:pPr indent="0" lvl="0" marL="0" rtl="0" algn="l">
              <a:spcBef>
                <a:spcPts val="0"/>
              </a:spcBef>
              <a:spcAft>
                <a:spcPts val="0"/>
              </a:spcAft>
              <a:buNone/>
            </a:pPr>
            <a:r>
              <a:rPr lang="en" sz="1800"/>
              <a:t>For example: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error = weight ^2</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∂e 	 = 2 * weight</a:t>
            </a:r>
            <a:endParaRPr sz="1800"/>
          </a:p>
          <a:p>
            <a:pPr indent="0" lvl="0" marL="0" rtl="0" algn="l">
              <a:spcBef>
                <a:spcPts val="0"/>
              </a:spcBef>
              <a:spcAft>
                <a:spcPts val="0"/>
              </a:spcAft>
              <a:buNone/>
            </a:pPr>
            <a:r>
              <a:rPr lang="en" sz="1800"/>
              <a:t>∂w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 2 * -1</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 -2</a:t>
            </a:r>
            <a:endParaRPr sz="1800"/>
          </a:p>
          <a:p>
            <a:pPr indent="0" lvl="0" marL="0" rtl="0" algn="l">
              <a:spcBef>
                <a:spcPts val="0"/>
              </a:spcBef>
              <a:spcAft>
                <a:spcPts val="0"/>
              </a:spcAft>
              <a:buNone/>
            </a:pPr>
            <a:r>
              <a:t/>
            </a:r>
            <a:endParaRPr sz="1800"/>
          </a:p>
        </p:txBody>
      </p:sp>
      <p:sp>
        <p:nvSpPr>
          <p:cNvPr id="382" name="Google Shape;382;p40"/>
          <p:cNvSpPr txBox="1"/>
          <p:nvPr/>
        </p:nvSpPr>
        <p:spPr>
          <a:xfrm>
            <a:off x="4293100" y="47654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383" name="Google Shape;383;p40"/>
          <p:cNvSpPr txBox="1"/>
          <p:nvPr/>
        </p:nvSpPr>
        <p:spPr>
          <a:xfrm>
            <a:off x="2997700" y="4765450"/>
            <a:ext cx="1082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84" name="Google Shape;384;p40"/>
          <p:cNvSpPr txBox="1"/>
          <p:nvPr/>
        </p:nvSpPr>
        <p:spPr>
          <a:xfrm>
            <a:off x="5436100" y="4765450"/>
            <a:ext cx="23931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385" name="Google Shape;385;p40"/>
          <p:cNvCxnSpPr/>
          <p:nvPr/>
        </p:nvCxnSpPr>
        <p:spPr>
          <a:xfrm>
            <a:off x="3181600" y="4609900"/>
            <a:ext cx="0" cy="108300"/>
          </a:xfrm>
          <a:prstGeom prst="straightConnector1">
            <a:avLst/>
          </a:prstGeom>
          <a:noFill/>
          <a:ln cap="flat" cmpd="sng" w="9525">
            <a:solidFill>
              <a:srgbClr val="000000"/>
            </a:solidFill>
            <a:prstDash val="solid"/>
            <a:round/>
            <a:headEnd len="med" w="med" type="none"/>
            <a:tailEnd len="med" w="med" type="none"/>
          </a:ln>
        </p:spPr>
      </p:cxnSp>
      <p:cxnSp>
        <p:nvCxnSpPr>
          <p:cNvPr id="386" name="Google Shape;386;p40"/>
          <p:cNvCxnSpPr/>
          <p:nvPr/>
        </p:nvCxnSpPr>
        <p:spPr>
          <a:xfrm>
            <a:off x="4440925" y="4609900"/>
            <a:ext cx="0" cy="108300"/>
          </a:xfrm>
          <a:prstGeom prst="straightConnector1">
            <a:avLst/>
          </a:prstGeom>
          <a:noFill/>
          <a:ln cap="flat" cmpd="sng" w="9525">
            <a:solidFill>
              <a:srgbClr val="000000"/>
            </a:solidFill>
            <a:prstDash val="solid"/>
            <a:round/>
            <a:headEnd len="med" w="med" type="none"/>
            <a:tailEnd len="med" w="med" type="none"/>
          </a:ln>
        </p:spPr>
      </p:cxnSp>
      <p:cxnSp>
        <p:nvCxnSpPr>
          <p:cNvPr id="387" name="Google Shape;387;p40"/>
          <p:cNvCxnSpPr/>
          <p:nvPr/>
        </p:nvCxnSpPr>
        <p:spPr>
          <a:xfrm>
            <a:off x="5620000" y="4609900"/>
            <a:ext cx="0" cy="108300"/>
          </a:xfrm>
          <a:prstGeom prst="straightConnector1">
            <a:avLst/>
          </a:prstGeom>
          <a:noFill/>
          <a:ln cap="flat" cmpd="sng" w="9525">
            <a:solidFill>
              <a:srgbClr val="000000"/>
            </a:solidFill>
            <a:prstDash val="solid"/>
            <a:round/>
            <a:headEnd len="med" w="med" type="none"/>
            <a:tailEnd len="med" w="med" type="none"/>
          </a:ln>
        </p:spPr>
      </p:cxnSp>
      <p:cxnSp>
        <p:nvCxnSpPr>
          <p:cNvPr id="388" name="Google Shape;388;p40"/>
          <p:cNvCxnSpPr/>
          <p:nvPr/>
        </p:nvCxnSpPr>
        <p:spPr>
          <a:xfrm>
            <a:off x="3875675" y="2026100"/>
            <a:ext cx="285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311700" y="315925"/>
            <a:ext cx="8520600" cy="62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Gradient Flow</a:t>
            </a:r>
            <a:endParaRPr sz="3600"/>
          </a:p>
        </p:txBody>
      </p:sp>
      <p:pic>
        <p:nvPicPr>
          <p:cNvPr id="394" name="Google Shape;394;p41"/>
          <p:cNvPicPr preferRelativeResize="0"/>
          <p:nvPr/>
        </p:nvPicPr>
        <p:blipFill>
          <a:blip r:embed="rId3">
            <a:alphaModFix/>
          </a:blip>
          <a:stretch>
            <a:fillRect/>
          </a:stretch>
        </p:blipFill>
        <p:spPr>
          <a:xfrm>
            <a:off x="1257300" y="1255925"/>
            <a:ext cx="6629400" cy="352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vs Unsupervised</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Supervised</a:t>
            </a:r>
            <a:endParaRPr b="1"/>
          </a:p>
          <a:p>
            <a:pPr indent="-317500" lvl="1" marL="914400" rtl="0" algn="l">
              <a:spcBef>
                <a:spcPts val="0"/>
              </a:spcBef>
              <a:spcAft>
                <a:spcPts val="0"/>
              </a:spcAft>
              <a:buSzPts val="1400"/>
              <a:buChar char="○"/>
            </a:pPr>
            <a:r>
              <a:rPr b="1" lang="en"/>
              <a:t>Knowledge of output -</a:t>
            </a:r>
            <a:r>
              <a:rPr lang="en"/>
              <a:t> learning with the presence of an “expert” / teacher</a:t>
            </a:r>
            <a:endParaRPr/>
          </a:p>
          <a:p>
            <a:pPr indent="-317500" lvl="2" marL="1371600" rtl="0" algn="l">
              <a:spcBef>
                <a:spcPts val="0"/>
              </a:spcBef>
              <a:spcAft>
                <a:spcPts val="0"/>
              </a:spcAft>
              <a:buSzPts val="1400"/>
              <a:buChar char="■"/>
            </a:pPr>
            <a:r>
              <a:rPr lang="en"/>
              <a:t>Data is </a:t>
            </a:r>
            <a:r>
              <a:rPr b="1" lang="en"/>
              <a:t>labelled</a:t>
            </a:r>
            <a:r>
              <a:rPr lang="en"/>
              <a:t> with a class or value</a:t>
            </a:r>
            <a:endParaRPr/>
          </a:p>
          <a:p>
            <a:pPr indent="-317500" lvl="2" marL="1371600" rtl="0" algn="l">
              <a:spcBef>
                <a:spcPts val="0"/>
              </a:spcBef>
              <a:spcAft>
                <a:spcPts val="0"/>
              </a:spcAft>
              <a:buSzPts val="1400"/>
              <a:buChar char="■"/>
            </a:pPr>
            <a:r>
              <a:rPr b="1" lang="en"/>
              <a:t>Goal :</a:t>
            </a:r>
            <a:r>
              <a:rPr lang="en"/>
              <a:t> predict class or vale</a:t>
            </a:r>
            <a:endParaRPr/>
          </a:p>
          <a:p>
            <a:pPr indent="-317500" lvl="2" marL="1371600" rtl="0" algn="l">
              <a:spcBef>
                <a:spcPts val="0"/>
              </a:spcBef>
              <a:spcAft>
                <a:spcPts val="0"/>
              </a:spcAft>
              <a:buSzPts val="1400"/>
              <a:buChar char="■"/>
            </a:pPr>
            <a:r>
              <a:rPr lang="en"/>
              <a:t>Eg. Neural Network, Support Vector machine, Decision Trees, Classification</a:t>
            </a:r>
            <a:endParaRPr/>
          </a:p>
          <a:p>
            <a:pPr indent="-342900" lvl="0" marL="457200" rtl="0" algn="l">
              <a:spcBef>
                <a:spcPts val="1000"/>
              </a:spcBef>
              <a:spcAft>
                <a:spcPts val="0"/>
              </a:spcAft>
              <a:buSzPts val="1800"/>
              <a:buChar char="●"/>
            </a:pPr>
            <a:r>
              <a:rPr b="1" lang="en"/>
              <a:t>Unsupervised</a:t>
            </a:r>
            <a:endParaRPr b="1"/>
          </a:p>
          <a:p>
            <a:pPr indent="-317500" lvl="1" marL="914400" rtl="0" algn="l">
              <a:spcBef>
                <a:spcPts val="0"/>
              </a:spcBef>
              <a:spcAft>
                <a:spcPts val="0"/>
              </a:spcAft>
              <a:buSzPts val="1400"/>
              <a:buChar char="○"/>
            </a:pPr>
            <a:r>
              <a:rPr b="1" lang="en"/>
              <a:t>No knowledge of output </a:t>
            </a:r>
            <a:r>
              <a:rPr lang="en"/>
              <a:t>class or value</a:t>
            </a:r>
            <a:endParaRPr/>
          </a:p>
          <a:p>
            <a:pPr indent="-317500" lvl="2" marL="1371600" rtl="0" algn="l">
              <a:spcBef>
                <a:spcPts val="0"/>
              </a:spcBef>
              <a:spcAft>
                <a:spcPts val="0"/>
              </a:spcAft>
              <a:buSzPts val="1400"/>
              <a:buChar char="■"/>
            </a:pPr>
            <a:r>
              <a:rPr lang="en"/>
              <a:t>Data is </a:t>
            </a:r>
            <a:r>
              <a:rPr b="1" lang="en"/>
              <a:t>unlabelled</a:t>
            </a:r>
            <a:r>
              <a:rPr lang="en"/>
              <a:t> or value </a:t>
            </a:r>
            <a:r>
              <a:rPr lang="en"/>
              <a:t>unknown</a:t>
            </a:r>
            <a:endParaRPr/>
          </a:p>
          <a:p>
            <a:pPr indent="-317500" lvl="2" marL="1371600" rtl="0" algn="l">
              <a:spcBef>
                <a:spcPts val="0"/>
              </a:spcBef>
              <a:spcAft>
                <a:spcPts val="0"/>
              </a:spcAft>
              <a:buSzPts val="1400"/>
              <a:buChar char="■"/>
            </a:pPr>
            <a:r>
              <a:rPr lang="en"/>
              <a:t>Goal : Determine data patterns/groupings</a:t>
            </a:r>
            <a:endParaRPr/>
          </a:p>
          <a:p>
            <a:pPr indent="-317500" lvl="1" marL="914400" rtl="0" algn="l">
              <a:spcBef>
                <a:spcPts val="0"/>
              </a:spcBef>
              <a:spcAft>
                <a:spcPts val="0"/>
              </a:spcAft>
              <a:buSzPts val="1400"/>
              <a:buChar char="○"/>
            </a:pPr>
            <a:r>
              <a:rPr lang="en"/>
              <a:t>Self-guided learning algorithm</a:t>
            </a:r>
            <a:endParaRPr/>
          </a:p>
          <a:p>
            <a:pPr indent="-317500" lvl="2" marL="1371600" rtl="0" algn="l">
              <a:spcBef>
                <a:spcPts val="0"/>
              </a:spcBef>
              <a:spcAft>
                <a:spcPts val="0"/>
              </a:spcAft>
              <a:buSzPts val="1400"/>
              <a:buChar char="■"/>
            </a:pPr>
            <a:r>
              <a:rPr lang="en"/>
              <a:t>Internal self-evaluation against some criteria</a:t>
            </a:r>
            <a:endParaRPr/>
          </a:p>
          <a:p>
            <a:pPr indent="-317500" lvl="2" marL="1371600" rtl="0" algn="l">
              <a:spcBef>
                <a:spcPts val="0"/>
              </a:spcBef>
              <a:spcAft>
                <a:spcPts val="0"/>
              </a:spcAft>
              <a:buSzPts val="1400"/>
              <a:buChar char="■"/>
            </a:pPr>
            <a:r>
              <a:rPr lang="en"/>
              <a:t>Eg. k-means, clusterring</a:t>
            </a:r>
            <a:endParaRPr/>
          </a:p>
          <a:p>
            <a:pPr indent="0" lvl="0" marL="1371600" rtl="0" algn="l">
              <a:spcBef>
                <a:spcPts val="1600"/>
              </a:spcBef>
              <a:spcAft>
                <a:spcPts val="1600"/>
              </a:spcAft>
              <a:buNone/>
            </a:pPr>
            <a:r>
              <a:t/>
            </a:r>
            <a:endParaRPr/>
          </a:p>
        </p:txBody>
      </p:sp>
      <p:pic>
        <p:nvPicPr>
          <p:cNvPr id="76" name="Google Shape;76;p15"/>
          <p:cNvPicPr preferRelativeResize="0"/>
          <p:nvPr/>
        </p:nvPicPr>
        <p:blipFill>
          <a:blip r:embed="rId3">
            <a:alphaModFix/>
          </a:blip>
          <a:stretch>
            <a:fillRect/>
          </a:stretch>
        </p:blipFill>
        <p:spPr>
          <a:xfrm>
            <a:off x="7616625" y="1225220"/>
            <a:ext cx="1324550" cy="1099975"/>
          </a:xfrm>
          <a:prstGeom prst="rect">
            <a:avLst/>
          </a:prstGeom>
          <a:noFill/>
          <a:ln>
            <a:noFill/>
          </a:ln>
        </p:spPr>
      </p:pic>
      <p:pic>
        <p:nvPicPr>
          <p:cNvPr id="77" name="Google Shape;77;p15"/>
          <p:cNvPicPr preferRelativeResize="0"/>
          <p:nvPr/>
        </p:nvPicPr>
        <p:blipFill>
          <a:blip r:embed="rId4">
            <a:alphaModFix/>
          </a:blip>
          <a:stretch>
            <a:fillRect/>
          </a:stretch>
        </p:blipFill>
        <p:spPr>
          <a:xfrm>
            <a:off x="7616625" y="3209325"/>
            <a:ext cx="1324550" cy="1244275"/>
          </a:xfrm>
          <a:prstGeom prst="rect">
            <a:avLst/>
          </a:prstGeom>
          <a:noFill/>
          <a:ln>
            <a:noFill/>
          </a:ln>
        </p:spPr>
      </p:pic>
      <p:sp>
        <p:nvSpPr>
          <p:cNvPr id="78" name="Google Shape;78;p15"/>
          <p:cNvSpPr txBox="1"/>
          <p:nvPr/>
        </p:nvSpPr>
        <p:spPr>
          <a:xfrm>
            <a:off x="8353000" y="4848350"/>
            <a:ext cx="7911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latin typeface="Open Sans"/>
                <a:ea typeface="Open Sans"/>
                <a:cs typeface="Open Sans"/>
                <a:sym typeface="Open Sans"/>
              </a:rPr>
              <a:t>source : researchgate.net</a:t>
            </a:r>
            <a:endParaRPr sz="4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42"/>
          <p:cNvPicPr preferRelativeResize="0"/>
          <p:nvPr/>
        </p:nvPicPr>
        <p:blipFill>
          <a:blip r:embed="rId3">
            <a:alphaModFix/>
          </a:blip>
          <a:stretch>
            <a:fillRect/>
          </a:stretch>
        </p:blipFill>
        <p:spPr>
          <a:xfrm>
            <a:off x="1779050" y="140175"/>
            <a:ext cx="5585901" cy="4844876"/>
          </a:xfrm>
          <a:prstGeom prst="rect">
            <a:avLst/>
          </a:prstGeom>
          <a:noFill/>
          <a:ln>
            <a:noFill/>
          </a:ln>
        </p:spPr>
      </p:pic>
      <p:sp>
        <p:nvSpPr>
          <p:cNvPr id="400" name="Google Shape;400;p42"/>
          <p:cNvSpPr/>
          <p:nvPr/>
        </p:nvSpPr>
        <p:spPr>
          <a:xfrm>
            <a:off x="5466700" y="1359550"/>
            <a:ext cx="115800" cy="2865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43"/>
          <p:cNvPicPr preferRelativeResize="0"/>
          <p:nvPr/>
        </p:nvPicPr>
        <p:blipFill>
          <a:blip r:embed="rId3">
            <a:alphaModFix/>
          </a:blip>
          <a:stretch>
            <a:fillRect/>
          </a:stretch>
        </p:blipFill>
        <p:spPr>
          <a:xfrm>
            <a:off x="209763" y="237950"/>
            <a:ext cx="3495675" cy="1790700"/>
          </a:xfrm>
          <a:prstGeom prst="rect">
            <a:avLst/>
          </a:prstGeom>
          <a:noFill/>
          <a:ln>
            <a:noFill/>
          </a:ln>
        </p:spPr>
      </p:pic>
      <p:pic>
        <p:nvPicPr>
          <p:cNvPr id="406" name="Google Shape;406;p43"/>
          <p:cNvPicPr preferRelativeResize="0"/>
          <p:nvPr/>
        </p:nvPicPr>
        <p:blipFill>
          <a:blip r:embed="rId4">
            <a:alphaModFix/>
          </a:blip>
          <a:stretch>
            <a:fillRect/>
          </a:stretch>
        </p:blipFill>
        <p:spPr>
          <a:xfrm>
            <a:off x="228813" y="2194425"/>
            <a:ext cx="3457575" cy="1790700"/>
          </a:xfrm>
          <a:prstGeom prst="rect">
            <a:avLst/>
          </a:prstGeom>
          <a:noFill/>
          <a:ln>
            <a:noFill/>
          </a:ln>
        </p:spPr>
      </p:pic>
      <p:pic>
        <p:nvPicPr>
          <p:cNvPr id="407" name="Google Shape;407;p43"/>
          <p:cNvPicPr preferRelativeResize="0"/>
          <p:nvPr/>
        </p:nvPicPr>
        <p:blipFill>
          <a:blip r:embed="rId5">
            <a:alphaModFix/>
          </a:blip>
          <a:stretch>
            <a:fillRect/>
          </a:stretch>
        </p:blipFill>
        <p:spPr>
          <a:xfrm>
            <a:off x="4351475" y="152400"/>
            <a:ext cx="4640126" cy="4095775"/>
          </a:xfrm>
          <a:prstGeom prst="rect">
            <a:avLst/>
          </a:prstGeom>
          <a:noFill/>
          <a:ln>
            <a:noFill/>
          </a:ln>
        </p:spPr>
      </p:pic>
      <p:cxnSp>
        <p:nvCxnSpPr>
          <p:cNvPr id="408" name="Google Shape;408;p43"/>
          <p:cNvCxnSpPr/>
          <p:nvPr/>
        </p:nvCxnSpPr>
        <p:spPr>
          <a:xfrm>
            <a:off x="3998000" y="341800"/>
            <a:ext cx="18300" cy="37845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3"/>
          <p:cNvSpPr txBox="1"/>
          <p:nvPr/>
        </p:nvSpPr>
        <p:spPr>
          <a:xfrm>
            <a:off x="140375" y="4644300"/>
            <a:ext cx="5502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This will be used in next backward calculation</a:t>
            </a:r>
            <a:endParaRPr sz="1200">
              <a:latin typeface="Open Sans"/>
              <a:ea typeface="Open Sans"/>
              <a:cs typeface="Open Sans"/>
              <a:sym typeface="Open Sans"/>
            </a:endParaRPr>
          </a:p>
        </p:txBody>
      </p:sp>
      <p:pic>
        <p:nvPicPr>
          <p:cNvPr id="410" name="Google Shape;410;p43"/>
          <p:cNvPicPr preferRelativeResize="0"/>
          <p:nvPr/>
        </p:nvPicPr>
        <p:blipFill>
          <a:blip r:embed="rId6">
            <a:alphaModFix/>
          </a:blip>
          <a:stretch>
            <a:fillRect/>
          </a:stretch>
        </p:blipFill>
        <p:spPr>
          <a:xfrm>
            <a:off x="6363025" y="3876425"/>
            <a:ext cx="2628575" cy="1118400"/>
          </a:xfrm>
          <a:prstGeom prst="rect">
            <a:avLst/>
          </a:prstGeom>
          <a:noFill/>
          <a:ln>
            <a:noFill/>
          </a:ln>
        </p:spPr>
      </p:pic>
      <p:sp>
        <p:nvSpPr>
          <p:cNvPr id="411" name="Google Shape;411;p43"/>
          <p:cNvSpPr/>
          <p:nvPr/>
        </p:nvSpPr>
        <p:spPr>
          <a:xfrm>
            <a:off x="6722100" y="4047050"/>
            <a:ext cx="121800" cy="2619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44"/>
          <p:cNvPicPr preferRelativeResize="0"/>
          <p:nvPr/>
        </p:nvPicPr>
        <p:blipFill>
          <a:blip r:embed="rId3">
            <a:alphaModFix/>
          </a:blip>
          <a:stretch>
            <a:fillRect/>
          </a:stretch>
        </p:blipFill>
        <p:spPr>
          <a:xfrm>
            <a:off x="659750" y="110225"/>
            <a:ext cx="7677324" cy="4850975"/>
          </a:xfrm>
          <a:prstGeom prst="rect">
            <a:avLst/>
          </a:prstGeom>
          <a:noFill/>
          <a:ln>
            <a:noFill/>
          </a:ln>
        </p:spPr>
      </p:pic>
      <p:sp>
        <p:nvSpPr>
          <p:cNvPr id="417" name="Google Shape;417;p44"/>
          <p:cNvSpPr/>
          <p:nvPr/>
        </p:nvSpPr>
        <p:spPr>
          <a:xfrm>
            <a:off x="5155900" y="1935450"/>
            <a:ext cx="134100" cy="3291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45"/>
          <p:cNvPicPr preferRelativeResize="0"/>
          <p:nvPr/>
        </p:nvPicPr>
        <p:blipFill>
          <a:blip r:embed="rId3">
            <a:alphaModFix/>
          </a:blip>
          <a:stretch>
            <a:fillRect/>
          </a:stretch>
        </p:blipFill>
        <p:spPr>
          <a:xfrm>
            <a:off x="1362375" y="79750"/>
            <a:ext cx="6419250" cy="4924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a:t>
            </a:r>
            <a:endParaRPr/>
          </a:p>
        </p:txBody>
      </p:sp>
      <p:pic>
        <p:nvPicPr>
          <p:cNvPr id="428" name="Google Shape;428;p46"/>
          <p:cNvPicPr preferRelativeResize="0"/>
          <p:nvPr/>
        </p:nvPicPr>
        <p:blipFill rotWithShape="1">
          <a:blip r:embed="rId3">
            <a:alphaModFix/>
          </a:blip>
          <a:srcRect b="6916" l="0" r="13599" t="0"/>
          <a:stretch/>
        </p:blipFill>
        <p:spPr>
          <a:xfrm>
            <a:off x="579175" y="1524075"/>
            <a:ext cx="3051375" cy="2724075"/>
          </a:xfrm>
          <a:prstGeom prst="rect">
            <a:avLst/>
          </a:prstGeom>
          <a:noFill/>
          <a:ln>
            <a:noFill/>
          </a:ln>
        </p:spPr>
      </p:pic>
      <p:pic>
        <p:nvPicPr>
          <p:cNvPr id="429" name="Google Shape;429;p46"/>
          <p:cNvPicPr preferRelativeResize="0"/>
          <p:nvPr/>
        </p:nvPicPr>
        <p:blipFill>
          <a:blip r:embed="rId4">
            <a:alphaModFix/>
          </a:blip>
          <a:stretch>
            <a:fillRect/>
          </a:stretch>
        </p:blipFill>
        <p:spPr>
          <a:xfrm>
            <a:off x="5716575" y="1657325"/>
            <a:ext cx="2602225" cy="2590825"/>
          </a:xfrm>
          <a:prstGeom prst="rect">
            <a:avLst/>
          </a:prstGeom>
          <a:noFill/>
          <a:ln>
            <a:noFill/>
          </a:ln>
        </p:spPr>
      </p:pic>
      <p:cxnSp>
        <p:nvCxnSpPr>
          <p:cNvPr id="430" name="Google Shape;430;p46"/>
          <p:cNvCxnSpPr/>
          <p:nvPr/>
        </p:nvCxnSpPr>
        <p:spPr>
          <a:xfrm>
            <a:off x="4562850" y="841525"/>
            <a:ext cx="18300" cy="378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7"/>
          <p:cNvSpPr txBox="1"/>
          <p:nvPr>
            <p:ph type="title"/>
          </p:nvPr>
        </p:nvSpPr>
        <p:spPr>
          <a:xfrm>
            <a:off x="311700" y="315925"/>
            <a:ext cx="8520600" cy="67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Expanded NN with bias node</a:t>
            </a:r>
            <a:endParaRPr sz="3600"/>
          </a:p>
        </p:txBody>
      </p:sp>
      <p:pic>
        <p:nvPicPr>
          <p:cNvPr id="436" name="Google Shape;436;p47"/>
          <p:cNvPicPr preferRelativeResize="0"/>
          <p:nvPr/>
        </p:nvPicPr>
        <p:blipFill rotWithShape="1">
          <a:blip r:embed="rId3">
            <a:alphaModFix/>
          </a:blip>
          <a:srcRect b="-1529" l="0" r="0" t="1530"/>
          <a:stretch/>
        </p:blipFill>
        <p:spPr>
          <a:xfrm>
            <a:off x="1070650" y="1791900"/>
            <a:ext cx="5785525" cy="235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48"/>
          <p:cNvPicPr preferRelativeResize="0"/>
          <p:nvPr/>
        </p:nvPicPr>
        <p:blipFill>
          <a:blip r:embed="rId3">
            <a:alphaModFix/>
          </a:blip>
          <a:stretch>
            <a:fillRect/>
          </a:stretch>
        </p:blipFill>
        <p:spPr>
          <a:xfrm>
            <a:off x="957875" y="110225"/>
            <a:ext cx="7228249" cy="4899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pic>
        <p:nvPicPr>
          <p:cNvPr id="446" name="Google Shape;446;p49"/>
          <p:cNvPicPr preferRelativeResize="0"/>
          <p:nvPr/>
        </p:nvPicPr>
        <p:blipFill>
          <a:blip r:embed="rId3">
            <a:alphaModFix/>
          </a:blip>
          <a:stretch>
            <a:fillRect/>
          </a:stretch>
        </p:blipFill>
        <p:spPr>
          <a:xfrm>
            <a:off x="1633450" y="146800"/>
            <a:ext cx="5807776" cy="4771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Google Shape;451;p50"/>
          <p:cNvPicPr preferRelativeResize="0"/>
          <p:nvPr/>
        </p:nvPicPr>
        <p:blipFill>
          <a:blip r:embed="rId3">
            <a:alphaModFix/>
          </a:blip>
          <a:stretch>
            <a:fillRect/>
          </a:stretch>
        </p:blipFill>
        <p:spPr>
          <a:xfrm>
            <a:off x="858125" y="91950"/>
            <a:ext cx="7427750" cy="48875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id="456" name="Google Shape;456;p51"/>
          <p:cNvPicPr preferRelativeResize="0"/>
          <p:nvPr/>
        </p:nvPicPr>
        <p:blipFill>
          <a:blip r:embed="rId3">
            <a:alphaModFix/>
          </a:blip>
          <a:stretch>
            <a:fillRect/>
          </a:stretch>
        </p:blipFill>
        <p:spPr>
          <a:xfrm>
            <a:off x="1420150" y="104125"/>
            <a:ext cx="6027175" cy="4875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Machine Learning</a:t>
            </a:r>
            <a:endParaRPr/>
          </a:p>
        </p:txBody>
      </p:sp>
      <p:pic>
        <p:nvPicPr>
          <p:cNvPr id="84" name="Google Shape;84;p16"/>
          <p:cNvPicPr preferRelativeResize="0"/>
          <p:nvPr/>
        </p:nvPicPr>
        <p:blipFill>
          <a:blip r:embed="rId3">
            <a:alphaModFix/>
          </a:blip>
          <a:stretch>
            <a:fillRect/>
          </a:stretch>
        </p:blipFill>
        <p:spPr>
          <a:xfrm>
            <a:off x="311700" y="1890987"/>
            <a:ext cx="3729375" cy="1972825"/>
          </a:xfrm>
          <a:prstGeom prst="rect">
            <a:avLst/>
          </a:prstGeom>
          <a:noFill/>
          <a:ln>
            <a:noFill/>
          </a:ln>
        </p:spPr>
      </p:pic>
      <p:sp>
        <p:nvSpPr>
          <p:cNvPr id="85" name="Google Shape;85;p16"/>
          <p:cNvSpPr txBox="1"/>
          <p:nvPr/>
        </p:nvSpPr>
        <p:spPr>
          <a:xfrm>
            <a:off x="8018825" y="4842200"/>
            <a:ext cx="10671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latin typeface="Open Sans"/>
                <a:ea typeface="Open Sans"/>
                <a:cs typeface="Open Sans"/>
                <a:sym typeface="Open Sans"/>
              </a:rPr>
              <a:t>source: symantec.com | mapr.com</a:t>
            </a:r>
            <a:endParaRPr sz="400">
              <a:latin typeface="Open Sans"/>
              <a:ea typeface="Open Sans"/>
              <a:cs typeface="Open Sans"/>
              <a:sym typeface="Open Sans"/>
            </a:endParaRPr>
          </a:p>
        </p:txBody>
      </p:sp>
      <p:pic>
        <p:nvPicPr>
          <p:cNvPr id="86" name="Google Shape;86;p16"/>
          <p:cNvPicPr preferRelativeResize="0"/>
          <p:nvPr/>
        </p:nvPicPr>
        <p:blipFill>
          <a:blip r:embed="rId4">
            <a:alphaModFix/>
          </a:blip>
          <a:stretch>
            <a:fillRect/>
          </a:stretch>
        </p:blipFill>
        <p:spPr>
          <a:xfrm>
            <a:off x="5001026" y="1890963"/>
            <a:ext cx="3640024" cy="1853437"/>
          </a:xfrm>
          <a:prstGeom prst="rect">
            <a:avLst/>
          </a:prstGeom>
          <a:noFill/>
          <a:ln>
            <a:noFill/>
          </a:ln>
        </p:spPr>
      </p:pic>
      <p:cxnSp>
        <p:nvCxnSpPr>
          <p:cNvPr id="87" name="Google Shape;87;p16"/>
          <p:cNvCxnSpPr/>
          <p:nvPr/>
        </p:nvCxnSpPr>
        <p:spPr>
          <a:xfrm>
            <a:off x="4563450" y="1477100"/>
            <a:ext cx="13200" cy="279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52"/>
          <p:cNvPicPr preferRelativeResize="0"/>
          <p:nvPr/>
        </p:nvPicPr>
        <p:blipFill>
          <a:blip r:embed="rId3">
            <a:alphaModFix/>
          </a:blip>
          <a:stretch>
            <a:fillRect/>
          </a:stretch>
        </p:blipFill>
        <p:spPr>
          <a:xfrm>
            <a:off x="120250" y="295425"/>
            <a:ext cx="3012350" cy="1435850"/>
          </a:xfrm>
          <a:prstGeom prst="rect">
            <a:avLst/>
          </a:prstGeom>
          <a:noFill/>
          <a:ln>
            <a:noFill/>
          </a:ln>
        </p:spPr>
      </p:pic>
      <p:pic>
        <p:nvPicPr>
          <p:cNvPr id="462" name="Google Shape;462;p52"/>
          <p:cNvPicPr preferRelativeResize="0"/>
          <p:nvPr/>
        </p:nvPicPr>
        <p:blipFill>
          <a:blip r:embed="rId4">
            <a:alphaModFix/>
          </a:blip>
          <a:stretch>
            <a:fillRect/>
          </a:stretch>
        </p:blipFill>
        <p:spPr>
          <a:xfrm>
            <a:off x="3540925" y="127975"/>
            <a:ext cx="5603075" cy="3132950"/>
          </a:xfrm>
          <a:prstGeom prst="rect">
            <a:avLst/>
          </a:prstGeom>
          <a:noFill/>
          <a:ln>
            <a:noFill/>
          </a:ln>
        </p:spPr>
      </p:pic>
      <p:cxnSp>
        <p:nvCxnSpPr>
          <p:cNvPr id="463" name="Google Shape;463;p52"/>
          <p:cNvCxnSpPr/>
          <p:nvPr/>
        </p:nvCxnSpPr>
        <p:spPr>
          <a:xfrm>
            <a:off x="3359225" y="73650"/>
            <a:ext cx="1800" cy="3297000"/>
          </a:xfrm>
          <a:prstGeom prst="straightConnector1">
            <a:avLst/>
          </a:prstGeom>
          <a:noFill/>
          <a:ln cap="flat" cmpd="sng" w="9525">
            <a:solidFill>
              <a:schemeClr val="dk2"/>
            </a:solidFill>
            <a:prstDash val="solid"/>
            <a:round/>
            <a:headEnd len="med" w="med" type="none"/>
            <a:tailEnd len="med" w="med" type="none"/>
          </a:ln>
        </p:spPr>
      </p:cxnSp>
      <p:pic>
        <p:nvPicPr>
          <p:cNvPr id="464" name="Google Shape;464;p52"/>
          <p:cNvPicPr preferRelativeResize="0"/>
          <p:nvPr/>
        </p:nvPicPr>
        <p:blipFill>
          <a:blip r:embed="rId5">
            <a:alphaModFix/>
          </a:blip>
          <a:stretch>
            <a:fillRect/>
          </a:stretch>
        </p:blipFill>
        <p:spPr>
          <a:xfrm>
            <a:off x="396300" y="3959050"/>
            <a:ext cx="4716924" cy="951600"/>
          </a:xfrm>
          <a:prstGeom prst="rect">
            <a:avLst/>
          </a:prstGeom>
          <a:noFill/>
          <a:ln>
            <a:noFill/>
          </a:ln>
        </p:spPr>
      </p:pic>
      <p:sp>
        <p:nvSpPr>
          <p:cNvPr id="465" name="Google Shape;465;p52"/>
          <p:cNvSpPr txBox="1"/>
          <p:nvPr/>
        </p:nvSpPr>
        <p:spPr>
          <a:xfrm>
            <a:off x="286600" y="3555188"/>
            <a:ext cx="40527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Loss after newly calculated bias :</a:t>
            </a:r>
            <a:endParaRPr b="1" sz="12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311700" y="315925"/>
            <a:ext cx="8520600" cy="62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Learning Rate</a:t>
            </a:r>
            <a:endParaRPr sz="3600"/>
          </a:p>
        </p:txBody>
      </p:sp>
      <p:sp>
        <p:nvSpPr>
          <p:cNvPr id="471" name="Google Shape;471;p53"/>
          <p:cNvSpPr txBox="1"/>
          <p:nvPr>
            <p:ph idx="1" type="body"/>
          </p:nvPr>
        </p:nvSpPr>
        <p:spPr>
          <a:xfrm>
            <a:off x="311700" y="1225225"/>
            <a:ext cx="8520600" cy="3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Equation for updating bias</a:t>
            </a:r>
            <a:endParaRPr sz="1400"/>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72" name="Google Shape;472;p53"/>
          <p:cNvPicPr preferRelativeResize="0"/>
          <p:nvPr/>
        </p:nvPicPr>
        <p:blipFill>
          <a:blip r:embed="rId3">
            <a:alphaModFix/>
          </a:blip>
          <a:stretch>
            <a:fillRect/>
          </a:stretch>
        </p:blipFill>
        <p:spPr>
          <a:xfrm>
            <a:off x="831688" y="1688538"/>
            <a:ext cx="1362075" cy="962025"/>
          </a:xfrm>
          <a:prstGeom prst="rect">
            <a:avLst/>
          </a:prstGeom>
          <a:noFill/>
          <a:ln>
            <a:noFill/>
          </a:ln>
        </p:spPr>
      </p:pic>
      <p:pic>
        <p:nvPicPr>
          <p:cNvPr id="473" name="Google Shape;473;p53"/>
          <p:cNvPicPr preferRelativeResize="0"/>
          <p:nvPr/>
        </p:nvPicPr>
        <p:blipFill>
          <a:blip r:embed="rId4">
            <a:alphaModFix/>
          </a:blip>
          <a:stretch>
            <a:fillRect/>
          </a:stretch>
        </p:blipFill>
        <p:spPr>
          <a:xfrm>
            <a:off x="874375" y="3041488"/>
            <a:ext cx="1504950" cy="1533525"/>
          </a:xfrm>
          <a:prstGeom prst="rect">
            <a:avLst/>
          </a:prstGeom>
          <a:noFill/>
          <a:ln>
            <a:noFill/>
          </a:ln>
        </p:spPr>
      </p:pic>
      <p:sp>
        <p:nvSpPr>
          <p:cNvPr id="474" name="Google Shape;474;p53"/>
          <p:cNvSpPr txBox="1"/>
          <p:nvPr/>
        </p:nvSpPr>
        <p:spPr>
          <a:xfrm>
            <a:off x="280525" y="2672800"/>
            <a:ext cx="369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Equation for updating bias showing step</a:t>
            </a:r>
            <a:endParaRPr>
              <a:latin typeface="Open Sans"/>
              <a:ea typeface="Open Sans"/>
              <a:cs typeface="Open Sans"/>
              <a:sym typeface="Open Sans"/>
            </a:endParaRPr>
          </a:p>
        </p:txBody>
      </p:sp>
      <p:cxnSp>
        <p:nvCxnSpPr>
          <p:cNvPr id="475" name="Google Shape;475;p53"/>
          <p:cNvCxnSpPr/>
          <p:nvPr/>
        </p:nvCxnSpPr>
        <p:spPr>
          <a:xfrm>
            <a:off x="4562850" y="762300"/>
            <a:ext cx="18300" cy="3784500"/>
          </a:xfrm>
          <a:prstGeom prst="straightConnector1">
            <a:avLst/>
          </a:prstGeom>
          <a:noFill/>
          <a:ln cap="flat" cmpd="sng" w="9525">
            <a:solidFill>
              <a:schemeClr val="dk2"/>
            </a:solidFill>
            <a:prstDash val="solid"/>
            <a:round/>
            <a:headEnd len="med" w="med" type="none"/>
            <a:tailEnd len="med" w="med" type="none"/>
          </a:ln>
        </p:spPr>
      </p:cxnSp>
      <p:pic>
        <p:nvPicPr>
          <p:cNvPr id="476" name="Google Shape;476;p53"/>
          <p:cNvPicPr preferRelativeResize="0"/>
          <p:nvPr/>
        </p:nvPicPr>
        <p:blipFill>
          <a:blip r:embed="rId5">
            <a:alphaModFix/>
          </a:blip>
          <a:stretch>
            <a:fillRect/>
          </a:stretch>
        </p:blipFill>
        <p:spPr>
          <a:xfrm>
            <a:off x="4687750" y="1786075"/>
            <a:ext cx="4144550" cy="1952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54"/>
          <p:cNvSpPr txBox="1"/>
          <p:nvPr>
            <p:ph type="title"/>
          </p:nvPr>
        </p:nvSpPr>
        <p:spPr>
          <a:xfrm>
            <a:off x="311700" y="315925"/>
            <a:ext cx="8520600" cy="66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Effect of Learning Rate</a:t>
            </a:r>
            <a:endParaRPr sz="3600"/>
          </a:p>
        </p:txBody>
      </p:sp>
      <p:pic>
        <p:nvPicPr>
          <p:cNvPr id="482" name="Google Shape;482;p54"/>
          <p:cNvPicPr preferRelativeResize="0"/>
          <p:nvPr/>
        </p:nvPicPr>
        <p:blipFill>
          <a:blip r:embed="rId3">
            <a:alphaModFix/>
          </a:blip>
          <a:stretch>
            <a:fillRect/>
          </a:stretch>
        </p:blipFill>
        <p:spPr>
          <a:xfrm>
            <a:off x="896050" y="1362950"/>
            <a:ext cx="7617966" cy="36062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5"/>
          <p:cNvSpPr txBox="1"/>
          <p:nvPr>
            <p:ph type="title"/>
          </p:nvPr>
        </p:nvSpPr>
        <p:spPr>
          <a:xfrm>
            <a:off x="311700" y="315925"/>
            <a:ext cx="8520600" cy="67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Effect of very low vs. high learning rate</a:t>
            </a:r>
            <a:endParaRPr sz="3600"/>
          </a:p>
        </p:txBody>
      </p:sp>
      <p:pic>
        <p:nvPicPr>
          <p:cNvPr id="488" name="Google Shape;488;p55"/>
          <p:cNvPicPr preferRelativeResize="0"/>
          <p:nvPr/>
        </p:nvPicPr>
        <p:blipFill>
          <a:blip r:embed="rId3">
            <a:alphaModFix/>
          </a:blip>
          <a:stretch>
            <a:fillRect/>
          </a:stretch>
        </p:blipFill>
        <p:spPr>
          <a:xfrm>
            <a:off x="609600" y="1268125"/>
            <a:ext cx="7474875" cy="3607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Gradient </a:t>
            </a:r>
            <a:r>
              <a:rPr lang="en"/>
              <a:t>Descent</a:t>
            </a:r>
            <a:endParaRPr/>
          </a:p>
        </p:txBody>
      </p:sp>
      <p:sp>
        <p:nvSpPr>
          <p:cNvPr id="494" name="Google Shape;494;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600">
                <a:highlight>
                  <a:srgbClr val="FFFFFF"/>
                </a:highlight>
                <a:latin typeface="Georgia"/>
                <a:ea typeface="Georgia"/>
                <a:cs typeface="Georgia"/>
                <a:sym typeface="Georgia"/>
              </a:rPr>
              <a:t>Batch Gradient Descent</a:t>
            </a:r>
            <a:endParaRPr b="1" sz="1600">
              <a:highlight>
                <a:srgbClr val="FFFFFF"/>
              </a:highlight>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highlight>
                  <a:srgbClr val="FFFFFF"/>
                </a:highlight>
                <a:latin typeface="Georgia"/>
                <a:ea typeface="Georgia"/>
                <a:cs typeface="Georgia"/>
                <a:sym typeface="Georgia"/>
              </a:rPr>
              <a:t>in one training iteration, it would reduce loss across all the training examples</a:t>
            </a:r>
            <a:endParaRPr sz="1600">
              <a:highlight>
                <a:srgbClr val="FFFFFF"/>
              </a:highlight>
              <a:latin typeface="Georgia"/>
              <a:ea typeface="Georgia"/>
              <a:cs typeface="Georgia"/>
              <a:sym typeface="Georgia"/>
            </a:endParaRPr>
          </a:p>
          <a:p>
            <a:pPr indent="-330200" lvl="0" marL="457200" rtl="0" algn="l">
              <a:spcBef>
                <a:spcPts val="0"/>
              </a:spcBef>
              <a:spcAft>
                <a:spcPts val="0"/>
              </a:spcAft>
              <a:buSzPts val="1600"/>
              <a:buFont typeface="Georgia"/>
              <a:buChar char="●"/>
            </a:pPr>
            <a:r>
              <a:rPr b="1" i="1" lang="en" sz="1600">
                <a:highlight>
                  <a:srgbClr val="FFFFFF"/>
                </a:highlight>
                <a:latin typeface="Georgia"/>
                <a:ea typeface="Georgia"/>
                <a:cs typeface="Georgia"/>
                <a:sym typeface="Georgia"/>
              </a:rPr>
              <a:t>mini-batch gradient descent</a:t>
            </a:r>
            <a:endParaRPr b="1" i="1" sz="1600">
              <a:highlight>
                <a:srgbClr val="FFFFFF"/>
              </a:highlight>
              <a:latin typeface="Georgia"/>
              <a:ea typeface="Georgia"/>
              <a:cs typeface="Georgia"/>
              <a:sym typeface="Georgia"/>
            </a:endParaRPr>
          </a:p>
          <a:p>
            <a:pPr indent="-330200" lvl="1" marL="914400" rtl="0" algn="l">
              <a:spcBef>
                <a:spcPts val="0"/>
              </a:spcBef>
              <a:spcAft>
                <a:spcPts val="0"/>
              </a:spcAft>
              <a:buSzPts val="1600"/>
              <a:buFont typeface="Georgia"/>
              <a:buChar char="○"/>
            </a:pPr>
            <a:r>
              <a:rPr i="1" lang="en" sz="1600">
                <a:highlight>
                  <a:srgbClr val="FFFFFF"/>
                </a:highlight>
                <a:latin typeface="Georgia"/>
                <a:ea typeface="Georgia"/>
                <a:cs typeface="Georgia"/>
                <a:sym typeface="Georgia"/>
              </a:rPr>
              <a:t>use a subset of the data set in each iteration </a:t>
            </a:r>
            <a:endParaRPr b="1" i="1" sz="1600">
              <a:highlight>
                <a:srgbClr val="FFFFFF"/>
              </a:highlight>
              <a:latin typeface="Georgia"/>
              <a:ea typeface="Georgia"/>
              <a:cs typeface="Georgia"/>
              <a:sym typeface="Georgia"/>
            </a:endParaRPr>
          </a:p>
          <a:p>
            <a:pPr indent="-330200" lvl="0" marL="457200" rtl="0" algn="l">
              <a:spcBef>
                <a:spcPts val="0"/>
              </a:spcBef>
              <a:spcAft>
                <a:spcPts val="0"/>
              </a:spcAft>
              <a:buSzPts val="1600"/>
              <a:buFont typeface="Georgia"/>
              <a:buChar char="●"/>
            </a:pPr>
            <a:r>
              <a:rPr b="1" i="1" lang="en" sz="1600">
                <a:highlight>
                  <a:srgbClr val="FFFFFF"/>
                </a:highlight>
                <a:latin typeface="Georgia"/>
                <a:ea typeface="Georgia"/>
                <a:cs typeface="Georgia"/>
                <a:sym typeface="Georgia"/>
              </a:rPr>
              <a:t>stochastic gradient descent</a:t>
            </a:r>
            <a:endParaRPr b="1" i="1" sz="1600">
              <a:highlight>
                <a:srgbClr val="FFFFFF"/>
              </a:highlight>
              <a:latin typeface="Georgia"/>
              <a:ea typeface="Georgia"/>
              <a:cs typeface="Georgia"/>
              <a:sym typeface="Georgia"/>
            </a:endParaRPr>
          </a:p>
          <a:p>
            <a:pPr indent="-330200" lvl="1" marL="914400" rtl="0" algn="l">
              <a:spcBef>
                <a:spcPts val="0"/>
              </a:spcBef>
              <a:spcAft>
                <a:spcPts val="0"/>
              </a:spcAft>
              <a:buSzPts val="1600"/>
              <a:buFont typeface="Georgia"/>
              <a:buChar char="○"/>
            </a:pPr>
            <a:r>
              <a:rPr i="1" lang="en" sz="1600">
                <a:highlight>
                  <a:srgbClr val="FFFFFF"/>
                </a:highlight>
                <a:latin typeface="Georgia"/>
                <a:ea typeface="Georgia"/>
                <a:cs typeface="Georgia"/>
                <a:sym typeface="Georgia"/>
              </a:rPr>
              <a:t>only use one example per training iteration</a:t>
            </a:r>
            <a:endParaRPr i="1" sz="1600">
              <a:highlight>
                <a:srgbClr val="FFFFFF"/>
              </a:highlight>
              <a:latin typeface="Georgia"/>
              <a:ea typeface="Georgia"/>
              <a:cs typeface="Georgia"/>
              <a:sym typeface="Georgia"/>
            </a:endParaRPr>
          </a:p>
          <a:p>
            <a:pPr indent="0" lvl="0" marL="0" rtl="0" algn="l">
              <a:spcBef>
                <a:spcPts val="1600"/>
              </a:spcBef>
              <a:spcAft>
                <a:spcPts val="0"/>
              </a:spcAft>
              <a:buNone/>
            </a:pPr>
            <a:r>
              <a:t/>
            </a:r>
            <a:endParaRPr i="1" sz="1600">
              <a:highlight>
                <a:srgbClr val="FFFFFF"/>
              </a:highlight>
              <a:latin typeface="Georgia"/>
              <a:ea typeface="Georgia"/>
              <a:cs typeface="Georgia"/>
              <a:sym typeface="Georgia"/>
            </a:endParaRPr>
          </a:p>
          <a:p>
            <a:pPr indent="-330200" lvl="0" marL="457200" rtl="0" algn="l">
              <a:spcBef>
                <a:spcPts val="1600"/>
              </a:spcBef>
              <a:spcAft>
                <a:spcPts val="0"/>
              </a:spcAft>
              <a:buSzPts val="1600"/>
              <a:buFont typeface="Georgia"/>
              <a:buChar char="●"/>
            </a:pPr>
            <a:r>
              <a:rPr b="1" i="1" lang="en" sz="1600">
                <a:highlight>
                  <a:srgbClr val="FFFFFF"/>
                </a:highlight>
                <a:latin typeface="Georgia"/>
                <a:ea typeface="Georgia"/>
                <a:cs typeface="Georgia"/>
                <a:sym typeface="Georgia"/>
              </a:rPr>
              <a:t>Epoch</a:t>
            </a:r>
            <a:endParaRPr b="1" i="1" sz="1600">
              <a:highlight>
                <a:srgbClr val="FFFFFF"/>
              </a:highlight>
              <a:latin typeface="Georgia"/>
              <a:ea typeface="Georgia"/>
              <a:cs typeface="Georgia"/>
              <a:sym typeface="Georgia"/>
            </a:endParaRPr>
          </a:p>
          <a:p>
            <a:pPr indent="-330200" lvl="1" marL="914400" rtl="0" algn="l">
              <a:spcBef>
                <a:spcPts val="0"/>
              </a:spcBef>
              <a:spcAft>
                <a:spcPts val="0"/>
              </a:spcAft>
              <a:buSzPts val="1600"/>
              <a:buFont typeface="Georgia"/>
              <a:buChar char="○"/>
            </a:pPr>
            <a:r>
              <a:rPr i="1" lang="en" sz="1600">
                <a:highlight>
                  <a:srgbClr val="FFFFFF"/>
                </a:highlight>
                <a:latin typeface="Georgia"/>
                <a:ea typeface="Georgia"/>
                <a:cs typeface="Georgia"/>
                <a:sym typeface="Georgia"/>
              </a:rPr>
              <a:t>A training iteration where the neural network goes through all the training examples</a:t>
            </a:r>
            <a:endParaRPr b="1" i="1" sz="1600">
              <a:highlight>
                <a:srgbClr val="FFFFFF"/>
              </a:highlight>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7"/>
          <p:cNvSpPr txBox="1"/>
          <p:nvPr>
            <p:ph type="title"/>
          </p:nvPr>
        </p:nvSpPr>
        <p:spPr>
          <a:xfrm>
            <a:off x="311700" y="315925"/>
            <a:ext cx="8520600" cy="67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Cost Function</a:t>
            </a:r>
            <a:endParaRPr sz="3600"/>
          </a:p>
        </p:txBody>
      </p:sp>
      <p:pic>
        <p:nvPicPr>
          <p:cNvPr id="500" name="Google Shape;500;p57"/>
          <p:cNvPicPr preferRelativeResize="0"/>
          <p:nvPr/>
        </p:nvPicPr>
        <p:blipFill>
          <a:blip r:embed="rId3">
            <a:alphaModFix/>
          </a:blip>
          <a:stretch>
            <a:fillRect/>
          </a:stretch>
        </p:blipFill>
        <p:spPr>
          <a:xfrm>
            <a:off x="311700" y="1274550"/>
            <a:ext cx="4313550" cy="3630375"/>
          </a:xfrm>
          <a:prstGeom prst="rect">
            <a:avLst/>
          </a:prstGeom>
          <a:noFill/>
          <a:ln>
            <a:noFill/>
          </a:ln>
        </p:spPr>
      </p:pic>
      <p:pic>
        <p:nvPicPr>
          <p:cNvPr id="501" name="Google Shape;501;p57"/>
          <p:cNvPicPr preferRelativeResize="0"/>
          <p:nvPr/>
        </p:nvPicPr>
        <p:blipFill>
          <a:blip r:embed="rId4">
            <a:alphaModFix/>
          </a:blip>
          <a:stretch>
            <a:fillRect/>
          </a:stretch>
        </p:blipFill>
        <p:spPr>
          <a:xfrm>
            <a:off x="5060324" y="1631425"/>
            <a:ext cx="3978950" cy="2427069"/>
          </a:xfrm>
          <a:prstGeom prst="rect">
            <a:avLst/>
          </a:prstGeom>
          <a:noFill/>
          <a:ln>
            <a:noFill/>
          </a:ln>
        </p:spPr>
      </p:pic>
      <p:cxnSp>
        <p:nvCxnSpPr>
          <p:cNvPr id="502" name="Google Shape;502;p57"/>
          <p:cNvCxnSpPr/>
          <p:nvPr/>
        </p:nvCxnSpPr>
        <p:spPr>
          <a:xfrm>
            <a:off x="4910275" y="864500"/>
            <a:ext cx="18300" cy="378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Google Shape;507;p58"/>
          <p:cNvPicPr preferRelativeResize="0"/>
          <p:nvPr/>
        </p:nvPicPr>
        <p:blipFill>
          <a:blip r:embed="rId3">
            <a:alphaModFix/>
          </a:blip>
          <a:stretch>
            <a:fillRect/>
          </a:stretch>
        </p:blipFill>
        <p:spPr>
          <a:xfrm>
            <a:off x="1385475" y="91100"/>
            <a:ext cx="4872872" cy="4838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59"/>
          <p:cNvPicPr preferRelativeResize="0"/>
          <p:nvPr/>
        </p:nvPicPr>
        <p:blipFill>
          <a:blip r:embed="rId3">
            <a:alphaModFix/>
          </a:blip>
          <a:stretch>
            <a:fillRect/>
          </a:stretch>
        </p:blipFill>
        <p:spPr>
          <a:xfrm>
            <a:off x="1065300" y="404450"/>
            <a:ext cx="6715125" cy="3781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1698850" y="0"/>
            <a:ext cx="5043349" cy="4991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pic>
        <p:nvPicPr>
          <p:cNvPr id="522" name="Google Shape;522;p61"/>
          <p:cNvPicPr preferRelativeResize="0"/>
          <p:nvPr/>
        </p:nvPicPr>
        <p:blipFill>
          <a:blip r:embed="rId3">
            <a:alphaModFix/>
          </a:blip>
          <a:stretch>
            <a:fillRect/>
          </a:stretch>
        </p:blipFill>
        <p:spPr>
          <a:xfrm>
            <a:off x="1453600" y="97900"/>
            <a:ext cx="5486806"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pic>
        <p:nvPicPr>
          <p:cNvPr id="93" name="Google Shape;93;p17"/>
          <p:cNvPicPr preferRelativeResize="0"/>
          <p:nvPr/>
        </p:nvPicPr>
        <p:blipFill>
          <a:blip r:embed="rId3">
            <a:alphaModFix/>
          </a:blip>
          <a:stretch>
            <a:fillRect/>
          </a:stretch>
        </p:blipFill>
        <p:spPr>
          <a:xfrm>
            <a:off x="1673088" y="1311550"/>
            <a:ext cx="5705475" cy="3181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2"/>
          <p:cNvSpPr txBox="1"/>
          <p:nvPr>
            <p:ph type="title"/>
          </p:nvPr>
        </p:nvSpPr>
        <p:spPr>
          <a:xfrm>
            <a:off x="311700" y="315925"/>
            <a:ext cx="8520600" cy="57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 vs Cost </a:t>
            </a:r>
            <a:endParaRPr/>
          </a:p>
        </p:txBody>
      </p:sp>
      <p:pic>
        <p:nvPicPr>
          <p:cNvPr id="528" name="Google Shape;528;p62"/>
          <p:cNvPicPr preferRelativeResize="0"/>
          <p:nvPr/>
        </p:nvPicPr>
        <p:blipFill>
          <a:blip r:embed="rId3">
            <a:alphaModFix/>
          </a:blip>
          <a:stretch>
            <a:fillRect/>
          </a:stretch>
        </p:blipFill>
        <p:spPr>
          <a:xfrm>
            <a:off x="527075" y="1211075"/>
            <a:ext cx="7855998" cy="36914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id="533" name="Google Shape;533;p63"/>
          <p:cNvPicPr preferRelativeResize="0"/>
          <p:nvPr/>
        </p:nvPicPr>
        <p:blipFill>
          <a:blip r:embed="rId3">
            <a:alphaModFix/>
          </a:blip>
          <a:stretch>
            <a:fillRect/>
          </a:stretch>
        </p:blipFill>
        <p:spPr>
          <a:xfrm>
            <a:off x="152400" y="152400"/>
            <a:ext cx="4289981" cy="4838700"/>
          </a:xfrm>
          <a:prstGeom prst="rect">
            <a:avLst/>
          </a:prstGeom>
          <a:noFill/>
          <a:ln>
            <a:noFill/>
          </a:ln>
        </p:spPr>
      </p:pic>
      <p:pic>
        <p:nvPicPr>
          <p:cNvPr id="534" name="Google Shape;534;p63"/>
          <p:cNvPicPr preferRelativeResize="0"/>
          <p:nvPr/>
        </p:nvPicPr>
        <p:blipFill>
          <a:blip r:embed="rId4">
            <a:alphaModFix/>
          </a:blip>
          <a:stretch>
            <a:fillRect/>
          </a:stretch>
        </p:blipFill>
        <p:spPr>
          <a:xfrm>
            <a:off x="4678850" y="152400"/>
            <a:ext cx="4289974" cy="22873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Vectorized Implementation</a:t>
            </a:r>
            <a:endParaRPr/>
          </a:p>
        </p:txBody>
      </p:sp>
      <p:pic>
        <p:nvPicPr>
          <p:cNvPr id="540" name="Google Shape;540;p64"/>
          <p:cNvPicPr preferRelativeResize="0"/>
          <p:nvPr/>
        </p:nvPicPr>
        <p:blipFill>
          <a:blip r:embed="rId3">
            <a:alphaModFix/>
          </a:blip>
          <a:stretch>
            <a:fillRect/>
          </a:stretch>
        </p:blipFill>
        <p:spPr>
          <a:xfrm>
            <a:off x="797325" y="1264200"/>
            <a:ext cx="7288974" cy="3631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5"/>
          <p:cNvSpPr txBox="1"/>
          <p:nvPr>
            <p:ph type="title"/>
          </p:nvPr>
        </p:nvSpPr>
        <p:spPr>
          <a:xfrm>
            <a:off x="311700" y="315925"/>
            <a:ext cx="8520600" cy="65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Setup</a:t>
            </a:r>
            <a:endParaRPr/>
          </a:p>
        </p:txBody>
      </p:sp>
      <p:pic>
        <p:nvPicPr>
          <p:cNvPr id="546" name="Google Shape;546;p65"/>
          <p:cNvPicPr preferRelativeResize="0"/>
          <p:nvPr/>
        </p:nvPicPr>
        <p:blipFill>
          <a:blip r:embed="rId3">
            <a:alphaModFix/>
          </a:blip>
          <a:stretch>
            <a:fillRect/>
          </a:stretch>
        </p:blipFill>
        <p:spPr>
          <a:xfrm>
            <a:off x="1485975" y="1147225"/>
            <a:ext cx="6267450" cy="3905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66"/>
          <p:cNvPicPr preferRelativeResize="0"/>
          <p:nvPr/>
        </p:nvPicPr>
        <p:blipFill>
          <a:blip r:embed="rId3">
            <a:alphaModFix/>
          </a:blip>
          <a:stretch>
            <a:fillRect/>
          </a:stretch>
        </p:blipFill>
        <p:spPr>
          <a:xfrm>
            <a:off x="2258125" y="0"/>
            <a:ext cx="4627750" cy="5007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Google Shape;556;p67"/>
          <p:cNvPicPr preferRelativeResize="0"/>
          <p:nvPr/>
        </p:nvPicPr>
        <p:blipFill>
          <a:blip r:embed="rId3">
            <a:alphaModFix/>
          </a:blip>
          <a:stretch>
            <a:fillRect/>
          </a:stretch>
        </p:blipFill>
        <p:spPr>
          <a:xfrm>
            <a:off x="264675" y="1263975"/>
            <a:ext cx="8416474" cy="2615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id="561" name="Google Shape;561;p68"/>
          <p:cNvPicPr preferRelativeResize="0"/>
          <p:nvPr/>
        </p:nvPicPr>
        <p:blipFill>
          <a:blip r:embed="rId3">
            <a:alphaModFix/>
          </a:blip>
          <a:stretch>
            <a:fillRect/>
          </a:stretch>
        </p:blipFill>
        <p:spPr>
          <a:xfrm>
            <a:off x="433725" y="0"/>
            <a:ext cx="8276551" cy="4994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id="566" name="Google Shape;566;p69"/>
          <p:cNvPicPr preferRelativeResize="0"/>
          <p:nvPr/>
        </p:nvPicPr>
        <p:blipFill>
          <a:blip r:embed="rId3">
            <a:alphaModFix/>
          </a:blip>
          <a:stretch>
            <a:fillRect/>
          </a:stretch>
        </p:blipFill>
        <p:spPr>
          <a:xfrm>
            <a:off x="867450" y="89150"/>
            <a:ext cx="7409101" cy="4918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Backward </a:t>
            </a:r>
            <a:r>
              <a:rPr lang="en"/>
              <a:t>Propagation</a:t>
            </a:r>
            <a:endParaRPr/>
          </a:p>
        </p:txBody>
      </p:sp>
      <p:pic>
        <p:nvPicPr>
          <p:cNvPr id="572" name="Google Shape;572;p70"/>
          <p:cNvPicPr preferRelativeResize="0"/>
          <p:nvPr/>
        </p:nvPicPr>
        <p:blipFill>
          <a:blip r:embed="rId3">
            <a:alphaModFix/>
          </a:blip>
          <a:stretch>
            <a:fillRect/>
          </a:stretch>
        </p:blipFill>
        <p:spPr>
          <a:xfrm>
            <a:off x="504400" y="1955425"/>
            <a:ext cx="7820825" cy="230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Google Shape;577;p71"/>
          <p:cNvPicPr preferRelativeResize="0"/>
          <p:nvPr/>
        </p:nvPicPr>
        <p:blipFill>
          <a:blip r:embed="rId3">
            <a:alphaModFix/>
          </a:blip>
          <a:stretch>
            <a:fillRect/>
          </a:stretch>
        </p:blipFill>
        <p:spPr>
          <a:xfrm>
            <a:off x="2169575" y="0"/>
            <a:ext cx="4804850" cy="4980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Brain</a:t>
            </a:r>
            <a:endParaRPr/>
          </a:p>
        </p:txBody>
      </p:sp>
      <p:pic>
        <p:nvPicPr>
          <p:cNvPr id="99" name="Google Shape;99;p18"/>
          <p:cNvPicPr preferRelativeResize="0"/>
          <p:nvPr/>
        </p:nvPicPr>
        <p:blipFill>
          <a:blip r:embed="rId3">
            <a:alphaModFix/>
          </a:blip>
          <a:stretch>
            <a:fillRect/>
          </a:stretch>
        </p:blipFill>
        <p:spPr>
          <a:xfrm>
            <a:off x="1465666" y="1225225"/>
            <a:ext cx="6450810" cy="3484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Backward Propagation</a:t>
            </a:r>
            <a:endParaRPr/>
          </a:p>
        </p:txBody>
      </p:sp>
      <p:pic>
        <p:nvPicPr>
          <p:cNvPr id="583" name="Google Shape;583;p72"/>
          <p:cNvPicPr preferRelativeResize="0"/>
          <p:nvPr/>
        </p:nvPicPr>
        <p:blipFill>
          <a:blip r:embed="rId3">
            <a:alphaModFix/>
          </a:blip>
          <a:stretch>
            <a:fillRect/>
          </a:stretch>
        </p:blipFill>
        <p:spPr>
          <a:xfrm>
            <a:off x="422650" y="1592850"/>
            <a:ext cx="8352223" cy="2181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pic>
        <p:nvPicPr>
          <p:cNvPr id="588" name="Google Shape;588;p73"/>
          <p:cNvPicPr preferRelativeResize="0"/>
          <p:nvPr/>
        </p:nvPicPr>
        <p:blipFill>
          <a:blip r:embed="rId3">
            <a:alphaModFix/>
          </a:blip>
          <a:stretch>
            <a:fillRect/>
          </a:stretch>
        </p:blipFill>
        <p:spPr>
          <a:xfrm>
            <a:off x="1424625" y="75525"/>
            <a:ext cx="6294749" cy="4939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Google Shape;593;p74"/>
          <p:cNvPicPr preferRelativeResize="0"/>
          <p:nvPr/>
        </p:nvPicPr>
        <p:blipFill>
          <a:blip r:embed="rId3">
            <a:alphaModFix/>
          </a:blip>
          <a:stretch>
            <a:fillRect/>
          </a:stretch>
        </p:blipFill>
        <p:spPr>
          <a:xfrm>
            <a:off x="1853275" y="43400"/>
            <a:ext cx="4700700" cy="49576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 Propagation</a:t>
            </a:r>
            <a:endParaRPr/>
          </a:p>
        </p:txBody>
      </p:sp>
      <p:pic>
        <p:nvPicPr>
          <p:cNvPr id="599" name="Google Shape;599;p75"/>
          <p:cNvPicPr preferRelativeResize="0"/>
          <p:nvPr/>
        </p:nvPicPr>
        <p:blipFill>
          <a:blip r:embed="rId3">
            <a:alphaModFix/>
          </a:blip>
          <a:stretch>
            <a:fillRect/>
          </a:stretch>
        </p:blipFill>
        <p:spPr>
          <a:xfrm>
            <a:off x="350637" y="1654675"/>
            <a:ext cx="8442723" cy="195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Google Shape;604;p76"/>
          <p:cNvPicPr preferRelativeResize="0"/>
          <p:nvPr/>
        </p:nvPicPr>
        <p:blipFill>
          <a:blip r:embed="rId3">
            <a:alphaModFix/>
          </a:blip>
          <a:stretch>
            <a:fillRect/>
          </a:stretch>
        </p:blipFill>
        <p:spPr>
          <a:xfrm>
            <a:off x="286860" y="50850"/>
            <a:ext cx="8490140" cy="48275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pic>
        <p:nvPicPr>
          <p:cNvPr id="609" name="Google Shape;609;p77"/>
          <p:cNvPicPr preferRelativeResize="0"/>
          <p:nvPr/>
        </p:nvPicPr>
        <p:blipFill>
          <a:blip r:embed="rId3">
            <a:alphaModFix/>
          </a:blip>
          <a:stretch>
            <a:fillRect/>
          </a:stretch>
        </p:blipFill>
        <p:spPr>
          <a:xfrm>
            <a:off x="332570" y="0"/>
            <a:ext cx="8483656" cy="5041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78"/>
          <p:cNvPicPr preferRelativeResize="0"/>
          <p:nvPr/>
        </p:nvPicPr>
        <p:blipFill>
          <a:blip r:embed="rId3">
            <a:alphaModFix/>
          </a:blip>
          <a:stretch>
            <a:fillRect/>
          </a:stretch>
        </p:blipFill>
        <p:spPr>
          <a:xfrm>
            <a:off x="2059925" y="77450"/>
            <a:ext cx="4197206" cy="483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7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 </a:t>
            </a:r>
            <a:r>
              <a:rPr lang="en"/>
              <a:t>Propagation</a:t>
            </a:r>
            <a:endParaRPr/>
          </a:p>
        </p:txBody>
      </p:sp>
      <p:pic>
        <p:nvPicPr>
          <p:cNvPr id="620" name="Google Shape;620;p79"/>
          <p:cNvPicPr preferRelativeResize="0"/>
          <p:nvPr/>
        </p:nvPicPr>
        <p:blipFill>
          <a:blip r:embed="rId3">
            <a:alphaModFix/>
          </a:blip>
          <a:stretch>
            <a:fillRect/>
          </a:stretch>
        </p:blipFill>
        <p:spPr>
          <a:xfrm>
            <a:off x="152400" y="1633425"/>
            <a:ext cx="8839198" cy="254099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pic>
        <p:nvPicPr>
          <p:cNvPr id="625" name="Google Shape;625;p80"/>
          <p:cNvPicPr preferRelativeResize="0"/>
          <p:nvPr/>
        </p:nvPicPr>
        <p:blipFill>
          <a:blip r:embed="rId3">
            <a:alphaModFix/>
          </a:blip>
          <a:stretch>
            <a:fillRect/>
          </a:stretch>
        </p:blipFill>
        <p:spPr>
          <a:xfrm>
            <a:off x="1035699" y="0"/>
            <a:ext cx="7024249" cy="5041300"/>
          </a:xfrm>
          <a:prstGeom prst="rect">
            <a:avLst/>
          </a:prstGeom>
          <a:noFill/>
          <a:ln>
            <a:noFill/>
          </a:ln>
        </p:spPr>
      </p:pic>
      <p:cxnSp>
        <p:nvCxnSpPr>
          <p:cNvPr id="626" name="Google Shape;626;p80"/>
          <p:cNvCxnSpPr/>
          <p:nvPr/>
        </p:nvCxnSpPr>
        <p:spPr>
          <a:xfrm>
            <a:off x="1594400" y="1117925"/>
            <a:ext cx="449700" cy="0"/>
          </a:xfrm>
          <a:prstGeom prst="straightConnector1">
            <a:avLst/>
          </a:prstGeom>
          <a:noFill/>
          <a:ln cap="flat" cmpd="sng" w="9525">
            <a:solidFill>
              <a:srgbClr val="FF0000"/>
            </a:solidFill>
            <a:prstDash val="solid"/>
            <a:round/>
            <a:headEnd len="med" w="med" type="none"/>
            <a:tailEnd len="med" w="med" type="none"/>
          </a:ln>
        </p:spPr>
      </p:cxnSp>
      <p:sp>
        <p:nvSpPr>
          <p:cNvPr id="627" name="Google Shape;627;p80"/>
          <p:cNvSpPr txBox="1"/>
          <p:nvPr/>
        </p:nvSpPr>
        <p:spPr>
          <a:xfrm>
            <a:off x="2035950" y="980425"/>
            <a:ext cx="5451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[0.037]</a:t>
            </a:r>
            <a:endParaRPr b="1" sz="8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81"/>
          <p:cNvSpPr txBox="1"/>
          <p:nvPr>
            <p:ph type="title"/>
          </p:nvPr>
        </p:nvSpPr>
        <p:spPr>
          <a:xfrm>
            <a:off x="311700" y="315925"/>
            <a:ext cx="85206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Cost - 2nd Iteration</a:t>
            </a:r>
            <a:endParaRPr sz="3600"/>
          </a:p>
        </p:txBody>
      </p:sp>
      <p:pic>
        <p:nvPicPr>
          <p:cNvPr id="633" name="Google Shape;633;p81"/>
          <p:cNvPicPr preferRelativeResize="0"/>
          <p:nvPr/>
        </p:nvPicPr>
        <p:blipFill>
          <a:blip r:embed="rId3">
            <a:alphaModFix/>
          </a:blip>
          <a:stretch>
            <a:fillRect/>
          </a:stretch>
        </p:blipFill>
        <p:spPr>
          <a:xfrm>
            <a:off x="1494475" y="1147225"/>
            <a:ext cx="5097467" cy="3691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vs ML vs DL</a:t>
            </a:r>
            <a:endParaRPr/>
          </a:p>
        </p:txBody>
      </p:sp>
      <p:pic>
        <p:nvPicPr>
          <p:cNvPr id="105" name="Google Shape;105;p19"/>
          <p:cNvPicPr preferRelativeResize="0"/>
          <p:nvPr/>
        </p:nvPicPr>
        <p:blipFill>
          <a:blip r:embed="rId3">
            <a:alphaModFix/>
          </a:blip>
          <a:stretch>
            <a:fillRect/>
          </a:stretch>
        </p:blipFill>
        <p:spPr>
          <a:xfrm>
            <a:off x="1760925" y="1234600"/>
            <a:ext cx="5512775" cy="3354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82"/>
          <p:cNvSpPr txBox="1"/>
          <p:nvPr>
            <p:ph type="title"/>
          </p:nvPr>
        </p:nvSpPr>
        <p:spPr>
          <a:xfrm>
            <a:off x="311700" y="315925"/>
            <a:ext cx="8520600" cy="6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Cost Curve and Decision </a:t>
            </a:r>
            <a:r>
              <a:rPr lang="en" sz="3600"/>
              <a:t>Boundary</a:t>
            </a:r>
            <a:r>
              <a:rPr lang="en" sz="3600"/>
              <a:t> after 5k Epochs</a:t>
            </a:r>
            <a:endParaRPr sz="3600"/>
          </a:p>
        </p:txBody>
      </p:sp>
      <p:pic>
        <p:nvPicPr>
          <p:cNvPr id="639" name="Google Shape;639;p82"/>
          <p:cNvPicPr preferRelativeResize="0"/>
          <p:nvPr/>
        </p:nvPicPr>
        <p:blipFill>
          <a:blip r:embed="rId3">
            <a:alphaModFix/>
          </a:blip>
          <a:stretch>
            <a:fillRect/>
          </a:stretch>
        </p:blipFill>
        <p:spPr>
          <a:xfrm>
            <a:off x="5155022" y="1683300"/>
            <a:ext cx="3677275" cy="2605600"/>
          </a:xfrm>
          <a:prstGeom prst="rect">
            <a:avLst/>
          </a:prstGeom>
          <a:noFill/>
          <a:ln>
            <a:noFill/>
          </a:ln>
        </p:spPr>
      </p:pic>
      <p:pic>
        <p:nvPicPr>
          <p:cNvPr id="640" name="Google Shape;640;p82"/>
          <p:cNvPicPr preferRelativeResize="0"/>
          <p:nvPr/>
        </p:nvPicPr>
        <p:blipFill>
          <a:blip r:embed="rId4">
            <a:alphaModFix/>
          </a:blip>
          <a:stretch>
            <a:fillRect/>
          </a:stretch>
        </p:blipFill>
        <p:spPr>
          <a:xfrm>
            <a:off x="344250" y="1763075"/>
            <a:ext cx="3644725" cy="2446050"/>
          </a:xfrm>
          <a:prstGeom prst="rect">
            <a:avLst/>
          </a:prstGeom>
          <a:noFill/>
          <a:ln>
            <a:noFill/>
          </a:ln>
        </p:spPr>
      </p:pic>
      <p:cxnSp>
        <p:nvCxnSpPr>
          <p:cNvPr id="641" name="Google Shape;641;p82"/>
          <p:cNvCxnSpPr/>
          <p:nvPr/>
        </p:nvCxnSpPr>
        <p:spPr>
          <a:xfrm>
            <a:off x="4562850" y="1093850"/>
            <a:ext cx="18300" cy="378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84"/>
          <p:cNvSpPr txBox="1"/>
          <p:nvPr>
            <p:ph type="title"/>
          </p:nvPr>
        </p:nvSpPr>
        <p:spPr>
          <a:xfrm>
            <a:off x="311700" y="315925"/>
            <a:ext cx="8520600" cy="4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References</a:t>
            </a:r>
            <a:endParaRPr sz="3000"/>
          </a:p>
        </p:txBody>
      </p:sp>
      <p:sp>
        <p:nvSpPr>
          <p:cNvPr id="652" name="Google Shape;652;p84"/>
          <p:cNvSpPr txBox="1"/>
          <p:nvPr>
            <p:ph idx="1" type="body"/>
          </p:nvPr>
        </p:nvSpPr>
        <p:spPr>
          <a:xfrm>
            <a:off x="311700" y="764725"/>
            <a:ext cx="8520600" cy="381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https://end-to-end-machine-learning.teachable.com/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https://medium.com/towards-artificial-intelligence/nothing-but-numpy-understanding-creating-neural-networks-with-computational-graphs-from-scratch-6299901091b0</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64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Slope of Line</a:t>
            </a:r>
            <a:endParaRPr sz="3600"/>
          </a:p>
        </p:txBody>
      </p:sp>
      <p:pic>
        <p:nvPicPr>
          <p:cNvPr id="111" name="Google Shape;111;p20"/>
          <p:cNvPicPr preferRelativeResize="0"/>
          <p:nvPr/>
        </p:nvPicPr>
        <p:blipFill>
          <a:blip r:embed="rId3">
            <a:alphaModFix/>
          </a:blip>
          <a:stretch>
            <a:fillRect/>
          </a:stretch>
        </p:blipFill>
        <p:spPr>
          <a:xfrm>
            <a:off x="1971575" y="1147225"/>
            <a:ext cx="4274775" cy="1935325"/>
          </a:xfrm>
          <a:prstGeom prst="rect">
            <a:avLst/>
          </a:prstGeom>
          <a:noFill/>
          <a:ln>
            <a:noFill/>
          </a:ln>
        </p:spPr>
      </p:pic>
      <p:pic>
        <p:nvPicPr>
          <p:cNvPr id="112" name="Google Shape;112;p20"/>
          <p:cNvPicPr preferRelativeResize="0"/>
          <p:nvPr/>
        </p:nvPicPr>
        <p:blipFill>
          <a:blip r:embed="rId4">
            <a:alphaModFix/>
          </a:blip>
          <a:stretch>
            <a:fillRect/>
          </a:stretch>
        </p:blipFill>
        <p:spPr>
          <a:xfrm>
            <a:off x="2240725" y="3430000"/>
            <a:ext cx="3736458" cy="149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15925"/>
            <a:ext cx="85206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Chain Rule</a:t>
            </a:r>
            <a:endParaRPr sz="3600"/>
          </a:p>
        </p:txBody>
      </p:sp>
      <p:sp>
        <p:nvSpPr>
          <p:cNvPr id="118" name="Google Shape;118;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311700" y="1225225"/>
            <a:ext cx="5176949" cy="2206375"/>
          </a:xfrm>
          <a:prstGeom prst="rect">
            <a:avLst/>
          </a:prstGeom>
          <a:noFill/>
          <a:ln>
            <a:noFill/>
          </a:ln>
        </p:spPr>
      </p:pic>
      <p:pic>
        <p:nvPicPr>
          <p:cNvPr id="120" name="Google Shape;120;p21"/>
          <p:cNvPicPr preferRelativeResize="0"/>
          <p:nvPr/>
        </p:nvPicPr>
        <p:blipFill>
          <a:blip r:embed="rId4">
            <a:alphaModFix/>
          </a:blip>
          <a:stretch>
            <a:fillRect/>
          </a:stretch>
        </p:blipFill>
        <p:spPr>
          <a:xfrm>
            <a:off x="5665575" y="1225225"/>
            <a:ext cx="2892500" cy="229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